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aleway"/>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italic.fntdata"/><Relationship Id="rId14" Type="http://schemas.openxmlformats.org/officeDocument/2006/relationships/slide" Target="slides/slide9.xml"/><Relationship Id="rId36" Type="http://schemas.openxmlformats.org/officeDocument/2006/relationships/font" Target="fonts/Raleway-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Raleway-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th.stackexchange.com/questions/884807/find-x-location-using-3-known-x-y-location-using-trilateration"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url?sa=i&amp;source=images&amp;cd=&amp;ved=2ahUKEwiyt86R8_vgAhXJv54KHUVND1kQjRx6BAgBEAU&amp;url=https%3A%2F%2Fen.wikipedia.org%2Fwiki%2FFile%3AAndroid_robot.svg&amp;psig=AOvVaw1eJKKvz_CJNpfvn3KdB-i9&amp;ust=1552455925782590" TargetMode="External"/><Relationship Id="rId3" Type="http://schemas.openxmlformats.org/officeDocument/2006/relationships/hyperlink" Target="https://www.amazon.com/Google-WiFi-system-3-Pack-replacement/dp/B01MAW2294" TargetMode="External"/><Relationship Id="rId4" Type="http://schemas.openxmlformats.org/officeDocument/2006/relationships/hyperlink" Target="https://www.cnx-software.com/2018/09/05/compulab-wild-wifi-rtt-router-802-11mc/"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psworld.com/how-to-achieve-1-meter-accuracy-in-androi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asterYI814/ECE202_Final_Project/tree/master"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op.ndtv.com/TECH/product_database/images/104201774316PM_635_google_pixel_2.jpeg" TargetMode="External"/><Relationship Id="rId3" Type="http://schemas.openxmlformats.org/officeDocument/2006/relationships/hyperlink" Target="https://www.amazon.com/Google-WiFi-system-3-Pack-replacement/dp/B01MAW2294" TargetMode="External"/><Relationship Id="rId4" Type="http://schemas.openxmlformats.org/officeDocument/2006/relationships/hyperlink" Target="https://www.cnx-software.com/2018/09/05/compulab-wild-wifi-rtt-router-802-11mc/"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283b7356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283b7356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283b7356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283b7356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how the data is collected and calculated</a:t>
            </a:r>
            <a:endParaRPr/>
          </a:p>
          <a:p>
            <a:pPr indent="0" lvl="0" marL="0" rtl="0" algn="l">
              <a:spcBef>
                <a:spcPts val="0"/>
              </a:spcBef>
              <a:spcAft>
                <a:spcPts val="0"/>
              </a:spcAft>
              <a:buNone/>
            </a:pPr>
            <a:r>
              <a:rPr lang="en"/>
              <a:t>Google converge to 0 line and it has smaller distance diff</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283b7356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283b7356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WILD at night better than noon, but Google shows noon is better than night. Still google has smaller distance diff</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283b7356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283b7356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better than WILD in low and high occupancy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283b7356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283b7356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a:t>
            </a:r>
            <a:r>
              <a:rPr lang="en"/>
              <a:t>distance</a:t>
            </a:r>
            <a:r>
              <a:rPr lang="en"/>
              <a:t> difference but high occupancy makes the range of distance diff reduces. (No 28, 30)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283b7356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283b7356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WILD outdoor and indoor performs similar but Google outdoor slightly better than indoor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283b7356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283b7356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better than WILD has lower distance diff</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283b7356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283b7356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Pretty similar. Point out that at low distance, Google seems to have offset that makes the distance lower than 0. WILD doesnt have negative distance record. We suspect this is the reason that Google is better than WILD is longer distances but worse than WILD in shorter distance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283b7356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283b7356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is better than WILD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283b7356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283b7356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distance diff that is much greater than the others.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2058593e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2058593e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283b7356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283b7356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greater than Google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228eb765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228eb765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deviation WILD @night is lower than @noon. Google is better than WILD due to y axis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228eb765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228eb765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has higher </a:t>
            </a:r>
            <a:r>
              <a:rPr lang="en"/>
              <a:t>fluctuation</a:t>
            </a:r>
            <a:r>
              <a:rPr lang="en"/>
              <a:t> than WILD but better distance result. This means that it is not dependent on RSSI.</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283b7356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283b7356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283b7356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283b7356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283b7356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283b7356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https://math.stackexchange.com/questions/884807/find-x-location-using-3-known-x-y-location-using-trilateration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283b7356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283b7356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283b7356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283b7356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2058593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2058593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283b7356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283b7356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283b735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283b735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Images retrieved from </a:t>
            </a:r>
            <a:r>
              <a:rPr lang="en" sz="1000" u="sng">
                <a:solidFill>
                  <a:schemeClr val="hlink"/>
                </a:solidFill>
                <a:hlinkClick r:id="rId2"/>
              </a:rPr>
              <a:t>https://www.google.com/url?sa=i&amp;source=images&amp;cd=&amp;ved=2ahUKEwiyt86R8_vgAhXJv54KHUVND1kQjRx6BAgBEAU&amp;url=https%3A%2F%2Fen.wikipedia.org%2Fwiki%2FFile%3AAndroid_robot.svg&amp;psig=AOvVaw1eJKKvz_CJNpfvn3KdB-i9&amp;ust=1552455925782590</a:t>
            </a:r>
            <a:endParaRPr sz="1000"/>
          </a:p>
          <a:p>
            <a:pPr indent="0" lvl="0" marL="0" rtl="0" algn="l">
              <a:spcBef>
                <a:spcPts val="0"/>
              </a:spcBef>
              <a:spcAft>
                <a:spcPts val="0"/>
              </a:spcAft>
              <a:buNone/>
            </a:pPr>
            <a:r>
              <a:rPr lang="en" sz="1000" u="sng">
                <a:solidFill>
                  <a:schemeClr val="accent5"/>
                </a:solidFill>
                <a:hlinkClick r:id="rId3"/>
              </a:rPr>
              <a:t>https://www.google.com/url?sa=i&amp;source=images&amp;cd=&amp;cad=rja&amp;uact=8&amp;ved=2ahUKEwjemPO0zLrgAhXqwVQKHX7pDuoQjRx6BAgBEAU&amp;url=https%3A%2F%2Fwww.amazon.com%2FGoogle-WiFi-system-3-Pack-replacement%2Fdp%2FB01MAW2294&amp;psig=AOvVaw0bkdGBrVcTOFE71SyjG39n&amp;ust=1550212139821726</a:t>
            </a:r>
            <a:endParaRPr/>
          </a:p>
          <a:p>
            <a:pPr indent="0" lvl="0" marL="0" rtl="0" algn="l">
              <a:spcBef>
                <a:spcPts val="0"/>
              </a:spcBef>
              <a:spcAft>
                <a:spcPts val="0"/>
              </a:spcAft>
              <a:buClr>
                <a:srgbClr val="000000"/>
              </a:buClr>
              <a:buSzPts val="1100"/>
              <a:buFont typeface="Arial"/>
              <a:buNone/>
            </a:pPr>
            <a:r>
              <a:rPr lang="en" sz="1000" u="sng">
                <a:solidFill>
                  <a:schemeClr val="accent5"/>
                </a:solidFill>
                <a:hlinkClick r:id="rId4"/>
              </a:rPr>
              <a:t>https://www.google.com/url?sa=i&amp;source=images&amp;cd=&amp;cad=rja&amp;uact=8&amp;ved=2ahUKEwicy8rUzLrgAhWPAnwKHZPlCvQQjRx6BAgBEAU&amp;url=https%3A%2F%2Fwww.cnx-software.com%2F2018%2F09%2F05%2Fcompulab-wild-wifi-rtt-router-802-11mc%2F&amp;psig=AOvVaw2tHs4RhmySf_-BuB9hbpR6&amp;ust=1550212212399946</a:t>
            </a:r>
            <a:endParaRPr sz="10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283b7356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283b7356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283b7356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283b7356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Refer to </a:t>
            </a:r>
            <a:r>
              <a:rPr lang="en" sz="1400" u="sng">
                <a:solidFill>
                  <a:schemeClr val="hlink"/>
                </a:solidFill>
                <a:hlinkClick r:id="rId2"/>
              </a:rPr>
              <a:t>https://www.gpsworld.com/how-to-achieve-1-meter-accuracy-in-android/</a:t>
            </a:r>
            <a:endParaRPr/>
          </a:p>
          <a:p>
            <a:pPr indent="0" lvl="0" marL="0" rtl="0" algn="l">
              <a:spcBef>
                <a:spcPts val="0"/>
              </a:spcBef>
              <a:spcAft>
                <a:spcPts val="0"/>
              </a:spcAft>
              <a:buNone/>
            </a:pPr>
            <a:r>
              <a:rPr lang="en"/>
              <a:t>1st phone scan for access points, once detected, send FTMrequest to ap and ap should respond allow access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283b7356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283b7356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283b7356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283b7356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https://github.com/MasterYI814/ECE202_Final_Project/tree/master</a:t>
            </a:r>
            <a:endParaRPr/>
          </a:p>
          <a:p>
            <a:pPr indent="0" lvl="0" marL="0" rtl="0" algn="l">
              <a:spcBef>
                <a:spcPts val="0"/>
              </a:spcBef>
              <a:spcAft>
                <a:spcPts val="0"/>
              </a:spcAft>
              <a:buNone/>
            </a:pPr>
            <a:r>
              <a:rPr lang="en"/>
              <a:t>Manifest file </a:t>
            </a:r>
            <a:endParaRPr/>
          </a:p>
          <a:p>
            <a:pPr indent="0" lvl="0" marL="0" rtl="0" algn="l">
              <a:spcBef>
                <a:spcPts val="0"/>
              </a:spcBef>
              <a:spcAft>
                <a:spcPts val="0"/>
              </a:spcAft>
              <a:buNone/>
            </a:pPr>
            <a:r>
              <a:rPr lang="en"/>
              <a:t>Main activity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283b7356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283b7356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000"/>
              <a:t>Images Retrieved from </a:t>
            </a:r>
            <a:r>
              <a:rPr lang="en" sz="1000" u="sng">
                <a:solidFill>
                  <a:schemeClr val="accent5"/>
                </a:solidFill>
                <a:hlinkClick r:id="rId2"/>
              </a:rPr>
              <a:t>https://drop.ndtv.com/TECH/product_database/images/104201774316PM_635_google_pixel_2.jpeg</a:t>
            </a:r>
            <a:r>
              <a:rPr lang="en" sz="1000"/>
              <a:t>, </a:t>
            </a:r>
            <a:r>
              <a:rPr lang="en" sz="1000" u="sng">
                <a:solidFill>
                  <a:schemeClr val="accent5"/>
                </a:solidFill>
                <a:hlinkClick r:id="rId3"/>
              </a:rPr>
              <a:t>https://www.google.com/url?sa=i&amp;source=images&amp;cd=&amp;cad=rja&amp;uact=8&amp;ved=2ahUKEwjemPO0zLrgAhXqwVQKHX7pDuoQjRx6BAgBEAU&amp;url=https%3A%2F%2Fwww.amazon.com%2FGoogle-WiFi-system-3-Pack-replacement%2Fdp%2FB01MAW2294&amp;psig=AOvVaw0bkdGBrVcTOFE71SyjG39n&amp;ust=1550212139821726</a:t>
            </a:r>
            <a:r>
              <a:rPr lang="en" sz="1000"/>
              <a:t>, </a:t>
            </a:r>
            <a:r>
              <a:rPr lang="en" sz="1000" u="sng">
                <a:solidFill>
                  <a:schemeClr val="accent5"/>
                </a:solidFill>
                <a:hlinkClick r:id="rId4"/>
              </a:rPr>
              <a:t>https://www.google.com/url?sa=i&amp;source=images&amp;cd=&amp;cad=rja&amp;uact=8&amp;ved=2ahUKEwicy8rUzLrgAhWPAnwKHZPlCvQQjRx6BAgBEAU&amp;url=https%3A%2F%2Fwww.cnx-software.com%2F2018%2F09%2F05%2Fcompulab-wild-wifi-rtt-router-802-11mc%2F&amp;psig=AOvVaw2tHs4RhmySf_-BuB9hbpR6&amp;ust=1550212212399946</a:t>
            </a:r>
            <a:endParaRPr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283b7356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283b7356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drive.google.com/file/d/1zMsa0u4OfkivU6S4I0iMLcLRC7UlAB-o/view" TargetMode="External"/><Relationship Id="rId4" Type="http://schemas.openxmlformats.org/officeDocument/2006/relationships/image" Target="../media/image3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35.png"/><Relationship Id="rId6" Type="http://schemas.openxmlformats.org/officeDocument/2006/relationships/hyperlink" Target="https://www.wi-fi.org/news-events/newsroom/wi-fi-certified-location-brings-wi-fi-indoor-positioning-capabiliti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Characterization and Application of Android WiFi-RTT API </a:t>
            </a:r>
            <a:endParaRPr sz="3000"/>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Members: Yi Song, Yifan Zhang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7294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Tested Scenarios</a:t>
            </a:r>
            <a:endParaRPr/>
          </a:p>
        </p:txBody>
      </p:sp>
      <p:sp>
        <p:nvSpPr>
          <p:cNvPr id="161" name="Google Shape;161;p22"/>
          <p:cNvSpPr txBox="1"/>
          <p:nvPr>
            <p:ph idx="1" type="body"/>
          </p:nvPr>
        </p:nvSpPr>
        <p:spPr>
          <a:xfrm>
            <a:off x="729450" y="1368250"/>
            <a:ext cx="7688700" cy="31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Ranging: (tested for both Google and WILD)</a:t>
            </a:r>
            <a:endParaRPr/>
          </a:p>
          <a:p>
            <a:pPr indent="-311150" lvl="0" marL="457200" rtl="0" algn="l">
              <a:spcBef>
                <a:spcPts val="1600"/>
              </a:spcBef>
              <a:spcAft>
                <a:spcPts val="0"/>
              </a:spcAft>
              <a:buSzPts val="1300"/>
              <a:buChar char="-"/>
            </a:pPr>
            <a:r>
              <a:rPr lang="en"/>
              <a:t>Temperature: Outdoor @ noon vs. Outdoor @ night</a:t>
            </a:r>
            <a:endParaRPr/>
          </a:p>
          <a:p>
            <a:pPr indent="-311150" lvl="0" marL="457200" rtl="0" algn="l">
              <a:spcBef>
                <a:spcPts val="0"/>
              </a:spcBef>
              <a:spcAft>
                <a:spcPts val="0"/>
              </a:spcAft>
              <a:buSzPts val="1300"/>
              <a:buChar char="-"/>
            </a:pPr>
            <a:r>
              <a:rPr lang="en"/>
              <a:t>Occupancy: Indoor w/ low occupancy vs. Indoor w/ high occupancy</a:t>
            </a:r>
            <a:endParaRPr/>
          </a:p>
          <a:p>
            <a:pPr indent="-311150" lvl="0" marL="457200" rtl="0" algn="l">
              <a:spcBef>
                <a:spcPts val="0"/>
              </a:spcBef>
              <a:spcAft>
                <a:spcPts val="0"/>
              </a:spcAft>
              <a:buSzPts val="1300"/>
              <a:buChar char="-"/>
            </a:pPr>
            <a:r>
              <a:rPr lang="en"/>
              <a:t>Obstacles: In-room condition, tested in apartment</a:t>
            </a:r>
            <a:endParaRPr/>
          </a:p>
          <a:p>
            <a:pPr indent="-311150" lvl="0" marL="457200" rtl="0" algn="l">
              <a:spcBef>
                <a:spcPts val="0"/>
              </a:spcBef>
              <a:spcAft>
                <a:spcPts val="0"/>
              </a:spcAft>
              <a:buSzPts val="1300"/>
              <a:buChar char="-"/>
            </a:pPr>
            <a:r>
              <a:rPr lang="en"/>
              <a:t>8 Antenna Orientation: tested in outdoor low occupancy condition</a:t>
            </a:r>
            <a:endParaRPr/>
          </a:p>
          <a:p>
            <a:pPr indent="-311150" lvl="0" marL="457200" rtl="0" algn="l">
              <a:spcBef>
                <a:spcPts val="0"/>
              </a:spcBef>
              <a:spcAft>
                <a:spcPts val="0"/>
              </a:spcAft>
              <a:buSzPts val="1300"/>
              <a:buChar char="-"/>
            </a:pPr>
            <a:r>
              <a:rPr lang="en"/>
              <a:t>Concrete Obstacle: tested vertically in parking structure</a:t>
            </a:r>
            <a:endParaRPr/>
          </a:p>
          <a:p>
            <a:pPr indent="0" lvl="0" marL="0" rtl="0" algn="l">
              <a:spcBef>
                <a:spcPts val="1600"/>
              </a:spcBef>
              <a:spcAft>
                <a:spcPts val="0"/>
              </a:spcAft>
              <a:buNone/>
            </a:pPr>
            <a:r>
              <a:rPr lang="en"/>
              <a:t>Localization:</a:t>
            </a:r>
            <a:endParaRPr/>
          </a:p>
          <a:p>
            <a:pPr indent="-311150" lvl="0" marL="457200" rtl="0" algn="l">
              <a:spcBef>
                <a:spcPts val="1600"/>
              </a:spcBef>
              <a:spcAft>
                <a:spcPts val="0"/>
              </a:spcAft>
              <a:buSzPts val="1300"/>
              <a:buChar char="-"/>
            </a:pPr>
            <a:r>
              <a:rPr lang="en"/>
              <a:t>Tested in indoor, low occupancy, for both WILD and Google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7294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 Temperature</a:t>
            </a:r>
            <a:endParaRPr/>
          </a:p>
        </p:txBody>
      </p:sp>
      <p:pic>
        <p:nvPicPr>
          <p:cNvPr id="167" name="Google Shape;167;p23" title="Chart"/>
          <p:cNvPicPr preferRelativeResize="0"/>
          <p:nvPr/>
        </p:nvPicPr>
        <p:blipFill>
          <a:blip r:embed="rId3">
            <a:alphaModFix/>
          </a:blip>
          <a:stretch>
            <a:fillRect/>
          </a:stretch>
        </p:blipFill>
        <p:spPr>
          <a:xfrm>
            <a:off x="152400" y="1396650"/>
            <a:ext cx="4464725" cy="2754508"/>
          </a:xfrm>
          <a:prstGeom prst="rect">
            <a:avLst/>
          </a:prstGeom>
          <a:noFill/>
          <a:ln>
            <a:noFill/>
          </a:ln>
        </p:spPr>
      </p:pic>
      <p:pic>
        <p:nvPicPr>
          <p:cNvPr id="168" name="Google Shape;168;p23" title="Chart"/>
          <p:cNvPicPr preferRelativeResize="0"/>
          <p:nvPr/>
        </p:nvPicPr>
        <p:blipFill>
          <a:blip r:embed="rId4">
            <a:alphaModFix/>
          </a:blip>
          <a:stretch>
            <a:fillRect/>
          </a:stretch>
        </p:blipFill>
        <p:spPr>
          <a:xfrm>
            <a:off x="4617125" y="1397053"/>
            <a:ext cx="4464724" cy="2750369"/>
          </a:xfrm>
          <a:prstGeom prst="rect">
            <a:avLst/>
          </a:prstGeom>
          <a:noFill/>
          <a:ln>
            <a:noFill/>
          </a:ln>
        </p:spPr>
      </p:pic>
      <p:sp>
        <p:nvSpPr>
          <p:cNvPr id="169" name="Google Shape;169;p23"/>
          <p:cNvSpPr txBox="1"/>
          <p:nvPr/>
        </p:nvSpPr>
        <p:spPr>
          <a:xfrm>
            <a:off x="2763300" y="4443800"/>
            <a:ext cx="36210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Noon: 17.5</a:t>
            </a:r>
            <a:r>
              <a:rPr lang="en">
                <a:latin typeface="Lato"/>
                <a:ea typeface="Lato"/>
                <a:cs typeface="Lato"/>
                <a:sym typeface="Lato"/>
              </a:rPr>
              <a:t>℃ (63.5℉）Night:9℃ (48.2℉)</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7294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 Temperature</a:t>
            </a:r>
            <a:endParaRPr/>
          </a:p>
        </p:txBody>
      </p:sp>
      <p:pic>
        <p:nvPicPr>
          <p:cNvPr id="175" name="Google Shape;175;p24" title="Chart"/>
          <p:cNvPicPr preferRelativeResize="0"/>
          <p:nvPr/>
        </p:nvPicPr>
        <p:blipFill>
          <a:blip r:embed="rId3">
            <a:alphaModFix/>
          </a:blip>
          <a:stretch>
            <a:fillRect/>
          </a:stretch>
        </p:blipFill>
        <p:spPr>
          <a:xfrm>
            <a:off x="176775" y="1508125"/>
            <a:ext cx="4267202" cy="2632646"/>
          </a:xfrm>
          <a:prstGeom prst="rect">
            <a:avLst/>
          </a:prstGeom>
          <a:noFill/>
          <a:ln>
            <a:noFill/>
          </a:ln>
        </p:spPr>
      </p:pic>
      <p:pic>
        <p:nvPicPr>
          <p:cNvPr id="176" name="Google Shape;176;p24" title="Chart"/>
          <p:cNvPicPr preferRelativeResize="0"/>
          <p:nvPr/>
        </p:nvPicPr>
        <p:blipFill>
          <a:blip r:embed="rId4">
            <a:alphaModFix/>
          </a:blip>
          <a:stretch>
            <a:fillRect/>
          </a:stretch>
        </p:blipFill>
        <p:spPr>
          <a:xfrm>
            <a:off x="4572002" y="1468638"/>
            <a:ext cx="4395223" cy="27116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7294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 Occupancy</a:t>
            </a:r>
            <a:endParaRPr/>
          </a:p>
        </p:txBody>
      </p:sp>
      <p:sp>
        <p:nvSpPr>
          <p:cNvPr id="182" name="Google Shape;182;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3" name="Google Shape;183;p25" title="Chart"/>
          <p:cNvPicPr preferRelativeResize="0"/>
          <p:nvPr/>
        </p:nvPicPr>
        <p:blipFill>
          <a:blip r:embed="rId3">
            <a:alphaModFix/>
          </a:blip>
          <a:stretch>
            <a:fillRect/>
          </a:stretch>
        </p:blipFill>
        <p:spPr>
          <a:xfrm>
            <a:off x="129776" y="1703975"/>
            <a:ext cx="4272650" cy="2636001"/>
          </a:xfrm>
          <a:prstGeom prst="rect">
            <a:avLst/>
          </a:prstGeom>
          <a:noFill/>
          <a:ln>
            <a:noFill/>
          </a:ln>
        </p:spPr>
      </p:pic>
      <p:pic>
        <p:nvPicPr>
          <p:cNvPr id="184" name="Google Shape;184;p25" title="Chart"/>
          <p:cNvPicPr preferRelativeResize="0"/>
          <p:nvPr/>
        </p:nvPicPr>
        <p:blipFill>
          <a:blip r:embed="rId4">
            <a:alphaModFix/>
          </a:blip>
          <a:stretch>
            <a:fillRect/>
          </a:stretch>
        </p:blipFill>
        <p:spPr>
          <a:xfrm>
            <a:off x="4402425" y="1623500"/>
            <a:ext cx="4403082" cy="27164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7294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 Occupancy</a:t>
            </a:r>
            <a:endParaRPr/>
          </a:p>
        </p:txBody>
      </p:sp>
      <p:sp>
        <p:nvSpPr>
          <p:cNvPr id="190" name="Google Shape;190;p26"/>
          <p:cNvSpPr txBox="1"/>
          <p:nvPr>
            <p:ph idx="1" type="body"/>
          </p:nvPr>
        </p:nvSpPr>
        <p:spPr>
          <a:xfrm>
            <a:off x="729450" y="17740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1" name="Google Shape;191;p26" title="Chart"/>
          <p:cNvPicPr preferRelativeResize="0"/>
          <p:nvPr/>
        </p:nvPicPr>
        <p:blipFill>
          <a:blip r:embed="rId3">
            <a:alphaModFix/>
          </a:blip>
          <a:stretch>
            <a:fillRect/>
          </a:stretch>
        </p:blipFill>
        <p:spPr>
          <a:xfrm>
            <a:off x="68175" y="1478750"/>
            <a:ext cx="4544994" cy="2808250"/>
          </a:xfrm>
          <a:prstGeom prst="rect">
            <a:avLst/>
          </a:prstGeom>
          <a:noFill/>
          <a:ln>
            <a:noFill/>
          </a:ln>
        </p:spPr>
      </p:pic>
      <p:pic>
        <p:nvPicPr>
          <p:cNvPr id="192" name="Google Shape;192;p26" title="Chart"/>
          <p:cNvPicPr preferRelativeResize="0"/>
          <p:nvPr/>
        </p:nvPicPr>
        <p:blipFill>
          <a:blip r:embed="rId4">
            <a:alphaModFix/>
          </a:blip>
          <a:stretch>
            <a:fillRect/>
          </a:stretch>
        </p:blipFill>
        <p:spPr>
          <a:xfrm>
            <a:off x="4613175" y="1478750"/>
            <a:ext cx="4545000" cy="28069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729450" y="709050"/>
            <a:ext cx="7950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 Outdoor/Indoor</a:t>
            </a:r>
            <a:endParaRPr/>
          </a:p>
        </p:txBody>
      </p:sp>
      <p:sp>
        <p:nvSpPr>
          <p:cNvPr id="198" name="Google Shape;198;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9" name="Google Shape;199;p27" title="Chart"/>
          <p:cNvPicPr preferRelativeResize="0"/>
          <p:nvPr/>
        </p:nvPicPr>
        <p:blipFill>
          <a:blip r:embed="rId3">
            <a:alphaModFix/>
          </a:blip>
          <a:stretch>
            <a:fillRect/>
          </a:stretch>
        </p:blipFill>
        <p:spPr>
          <a:xfrm>
            <a:off x="117175" y="1564475"/>
            <a:ext cx="4351250" cy="2684500"/>
          </a:xfrm>
          <a:prstGeom prst="rect">
            <a:avLst/>
          </a:prstGeom>
          <a:noFill/>
          <a:ln>
            <a:noFill/>
          </a:ln>
        </p:spPr>
      </p:pic>
      <p:pic>
        <p:nvPicPr>
          <p:cNvPr id="200" name="Google Shape;200;p27" title="Chart"/>
          <p:cNvPicPr preferRelativeResize="0"/>
          <p:nvPr/>
        </p:nvPicPr>
        <p:blipFill>
          <a:blip r:embed="rId4">
            <a:alphaModFix/>
          </a:blip>
          <a:stretch>
            <a:fillRect/>
          </a:stretch>
        </p:blipFill>
        <p:spPr>
          <a:xfrm>
            <a:off x="4571998" y="1588900"/>
            <a:ext cx="4272075" cy="26356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8"/>
          <p:cNvSpPr txBox="1"/>
          <p:nvPr>
            <p:ph type="title"/>
          </p:nvPr>
        </p:nvSpPr>
        <p:spPr>
          <a:xfrm>
            <a:off x="7294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 Antenna Orientation</a:t>
            </a:r>
            <a:endParaRPr/>
          </a:p>
        </p:txBody>
      </p:sp>
      <p:sp>
        <p:nvSpPr>
          <p:cNvPr id="206" name="Google Shape;206;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7" name="Google Shape;207;p28" title="Chart"/>
          <p:cNvPicPr preferRelativeResize="0"/>
          <p:nvPr/>
        </p:nvPicPr>
        <p:blipFill>
          <a:blip r:embed="rId3">
            <a:alphaModFix/>
          </a:blip>
          <a:stretch>
            <a:fillRect/>
          </a:stretch>
        </p:blipFill>
        <p:spPr>
          <a:xfrm>
            <a:off x="135346" y="1741450"/>
            <a:ext cx="4306650" cy="2657601"/>
          </a:xfrm>
          <a:prstGeom prst="rect">
            <a:avLst/>
          </a:prstGeom>
          <a:noFill/>
          <a:ln>
            <a:noFill/>
          </a:ln>
        </p:spPr>
      </p:pic>
      <p:pic>
        <p:nvPicPr>
          <p:cNvPr id="208" name="Google Shape;208;p28" title="Chart"/>
          <p:cNvPicPr preferRelativeResize="0"/>
          <p:nvPr/>
        </p:nvPicPr>
        <p:blipFill>
          <a:blip r:embed="rId4">
            <a:alphaModFix/>
          </a:blip>
          <a:stretch>
            <a:fillRect/>
          </a:stretch>
        </p:blipFill>
        <p:spPr>
          <a:xfrm>
            <a:off x="4584800" y="1741450"/>
            <a:ext cx="4400776" cy="27162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7294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 In-Room</a:t>
            </a:r>
            <a:endParaRPr/>
          </a:p>
        </p:txBody>
      </p:sp>
      <p:sp>
        <p:nvSpPr>
          <p:cNvPr id="214" name="Google Shape;214;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5" name="Google Shape;215;p29" title="Chart"/>
          <p:cNvPicPr preferRelativeResize="0"/>
          <p:nvPr/>
        </p:nvPicPr>
        <p:blipFill>
          <a:blip r:embed="rId3">
            <a:alphaModFix/>
          </a:blip>
          <a:stretch>
            <a:fillRect/>
          </a:stretch>
        </p:blipFill>
        <p:spPr>
          <a:xfrm>
            <a:off x="1784875" y="1491275"/>
            <a:ext cx="5574248" cy="3436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0"/>
          <p:cNvSpPr txBox="1"/>
          <p:nvPr>
            <p:ph type="title"/>
          </p:nvPr>
        </p:nvSpPr>
        <p:spPr>
          <a:xfrm>
            <a:off x="7294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 </a:t>
            </a:r>
            <a:r>
              <a:rPr lang="en"/>
              <a:t>Concrete</a:t>
            </a:r>
            <a:r>
              <a:rPr lang="en"/>
              <a:t> Obstacles</a:t>
            </a:r>
            <a:endParaRPr/>
          </a:p>
        </p:txBody>
      </p:sp>
      <p:sp>
        <p:nvSpPr>
          <p:cNvPr id="221" name="Google Shape;221;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2" name="Google Shape;222;p30"/>
          <p:cNvPicPr preferRelativeResize="0"/>
          <p:nvPr/>
        </p:nvPicPr>
        <p:blipFill>
          <a:blip r:embed="rId3">
            <a:alphaModFix/>
          </a:blip>
          <a:stretch>
            <a:fillRect/>
          </a:stretch>
        </p:blipFill>
        <p:spPr>
          <a:xfrm>
            <a:off x="686813" y="1803850"/>
            <a:ext cx="7773981" cy="832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7294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 Google Localization</a:t>
            </a:r>
            <a:endParaRPr/>
          </a:p>
        </p:txBody>
      </p:sp>
      <p:sp>
        <p:nvSpPr>
          <p:cNvPr id="228" name="Google Shape;228;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9" name="Google Shape;229;p31"/>
          <p:cNvPicPr preferRelativeResize="0"/>
          <p:nvPr/>
        </p:nvPicPr>
        <p:blipFill>
          <a:blip r:embed="rId3">
            <a:alphaModFix/>
          </a:blip>
          <a:stretch>
            <a:fillRect/>
          </a:stretch>
        </p:blipFill>
        <p:spPr>
          <a:xfrm>
            <a:off x="731025" y="1591875"/>
            <a:ext cx="7368052" cy="2261100"/>
          </a:xfrm>
          <a:prstGeom prst="rect">
            <a:avLst/>
          </a:prstGeom>
          <a:noFill/>
          <a:ln>
            <a:noFill/>
          </a:ln>
        </p:spPr>
      </p:pic>
      <p:sp>
        <p:nvSpPr>
          <p:cNvPr id="230" name="Google Shape;230;p31"/>
          <p:cNvSpPr txBox="1"/>
          <p:nvPr>
            <p:ph idx="1" type="body"/>
          </p:nvPr>
        </p:nvSpPr>
        <p:spPr>
          <a:xfrm>
            <a:off x="729450" y="4136225"/>
            <a:ext cx="2700300" cy="67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Average distance difference: 1.85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568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600">
                <a:solidFill>
                  <a:srgbClr val="1A1A1A"/>
                </a:solidFill>
                <a:latin typeface="Raleway"/>
                <a:ea typeface="Raleway"/>
                <a:cs typeface="Raleway"/>
                <a:sym typeface="Raleway"/>
              </a:rPr>
              <a:t>Overview</a:t>
            </a:r>
            <a:endParaRPr/>
          </a:p>
        </p:txBody>
      </p:sp>
      <p:sp>
        <p:nvSpPr>
          <p:cNvPr id="93" name="Google Shape;93;p14"/>
          <p:cNvSpPr txBox="1"/>
          <p:nvPr>
            <p:ph idx="1" type="body"/>
          </p:nvPr>
        </p:nvSpPr>
        <p:spPr>
          <a:xfrm>
            <a:off x="729450" y="1376625"/>
            <a:ext cx="7688700" cy="3325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sz="1800">
                <a:solidFill>
                  <a:srgbClr val="000000"/>
                </a:solidFill>
              </a:rPr>
              <a:t>Introduction</a:t>
            </a:r>
            <a:endParaRPr sz="1800">
              <a:solidFill>
                <a:srgbClr val="000000"/>
              </a:solidFill>
            </a:endParaRPr>
          </a:p>
          <a:p>
            <a:pPr indent="-342900" lvl="0" marL="457200" rtl="0" algn="l">
              <a:lnSpc>
                <a:spcPct val="150000"/>
              </a:lnSpc>
              <a:spcBef>
                <a:spcPts val="0"/>
              </a:spcBef>
              <a:spcAft>
                <a:spcPts val="0"/>
              </a:spcAft>
              <a:buClr>
                <a:srgbClr val="000000"/>
              </a:buClr>
              <a:buSzPts val="1800"/>
              <a:buChar char="➢"/>
            </a:pPr>
            <a:r>
              <a:rPr lang="en" sz="1800">
                <a:solidFill>
                  <a:srgbClr val="000000"/>
                </a:solidFill>
              </a:rPr>
              <a:t>Background</a:t>
            </a:r>
            <a:endParaRPr sz="1800">
              <a:solidFill>
                <a:srgbClr val="000000"/>
              </a:solidFill>
            </a:endParaRPr>
          </a:p>
          <a:p>
            <a:pPr indent="-342900" lvl="0" marL="457200" rtl="0" algn="l">
              <a:lnSpc>
                <a:spcPct val="150000"/>
              </a:lnSpc>
              <a:spcBef>
                <a:spcPts val="0"/>
              </a:spcBef>
              <a:spcAft>
                <a:spcPts val="0"/>
              </a:spcAft>
              <a:buClr>
                <a:srgbClr val="000000"/>
              </a:buClr>
              <a:buSzPts val="1800"/>
              <a:buChar char="➢"/>
            </a:pPr>
            <a:r>
              <a:rPr lang="en" sz="1800">
                <a:solidFill>
                  <a:srgbClr val="000000"/>
                </a:solidFill>
              </a:rPr>
              <a:t>Android WiFi RTT API</a:t>
            </a:r>
            <a:endParaRPr sz="1800">
              <a:solidFill>
                <a:srgbClr val="000000"/>
              </a:solidFill>
            </a:endParaRPr>
          </a:p>
          <a:p>
            <a:pPr indent="-342900" lvl="0" marL="457200" rtl="0" algn="l">
              <a:lnSpc>
                <a:spcPct val="150000"/>
              </a:lnSpc>
              <a:spcBef>
                <a:spcPts val="0"/>
              </a:spcBef>
              <a:spcAft>
                <a:spcPts val="0"/>
              </a:spcAft>
              <a:buClr>
                <a:srgbClr val="000000"/>
              </a:buClr>
              <a:buSzPts val="1800"/>
              <a:buChar char="➢"/>
            </a:pPr>
            <a:r>
              <a:rPr lang="en" sz="1800">
                <a:solidFill>
                  <a:srgbClr val="000000"/>
                </a:solidFill>
              </a:rPr>
              <a:t>Hardware and Test Scenarios</a:t>
            </a:r>
            <a:endParaRPr sz="1800">
              <a:solidFill>
                <a:srgbClr val="000000"/>
              </a:solidFill>
            </a:endParaRPr>
          </a:p>
          <a:p>
            <a:pPr indent="-342900" lvl="0" marL="457200" rtl="0" algn="l">
              <a:lnSpc>
                <a:spcPct val="150000"/>
              </a:lnSpc>
              <a:spcBef>
                <a:spcPts val="0"/>
              </a:spcBef>
              <a:spcAft>
                <a:spcPts val="0"/>
              </a:spcAft>
              <a:buClr>
                <a:srgbClr val="000000"/>
              </a:buClr>
              <a:buSzPts val="1800"/>
              <a:buChar char="➢"/>
            </a:pPr>
            <a:r>
              <a:rPr lang="en" sz="1800">
                <a:solidFill>
                  <a:srgbClr val="000000"/>
                </a:solidFill>
              </a:rPr>
              <a:t>Data Analysis</a:t>
            </a:r>
            <a:endParaRPr sz="1800">
              <a:solidFill>
                <a:srgbClr val="000000"/>
              </a:solidFill>
            </a:endParaRPr>
          </a:p>
          <a:p>
            <a:pPr indent="-342900" lvl="0" marL="457200" rtl="0" algn="l">
              <a:lnSpc>
                <a:spcPct val="150000"/>
              </a:lnSpc>
              <a:spcBef>
                <a:spcPts val="0"/>
              </a:spcBef>
              <a:spcAft>
                <a:spcPts val="0"/>
              </a:spcAft>
              <a:buClr>
                <a:srgbClr val="000000"/>
              </a:buClr>
              <a:buSzPts val="1800"/>
              <a:buChar char="➢"/>
            </a:pPr>
            <a:r>
              <a:rPr lang="en" sz="1800">
                <a:solidFill>
                  <a:srgbClr val="000000"/>
                </a:solidFill>
              </a:rPr>
              <a:t>Application</a:t>
            </a:r>
            <a:endParaRPr sz="1800">
              <a:solidFill>
                <a:srgbClr val="000000"/>
              </a:solidFill>
            </a:endParaRPr>
          </a:p>
          <a:p>
            <a:pPr indent="-342900" lvl="0" marL="457200" rtl="0" algn="l">
              <a:lnSpc>
                <a:spcPct val="150000"/>
              </a:lnSpc>
              <a:spcBef>
                <a:spcPts val="0"/>
              </a:spcBef>
              <a:spcAft>
                <a:spcPts val="0"/>
              </a:spcAft>
              <a:buClr>
                <a:srgbClr val="000000"/>
              </a:buClr>
              <a:buSzPts val="1800"/>
              <a:buChar char="➢"/>
            </a:pPr>
            <a:r>
              <a:rPr lang="en" sz="1800">
                <a:solidFill>
                  <a:srgbClr val="000000"/>
                </a:solidFill>
              </a:rPr>
              <a:t>Demo</a:t>
            </a:r>
            <a:endParaRPr sz="1800">
              <a:solidFill>
                <a:srgbClr val="000000"/>
              </a:solidFill>
            </a:endParaRPr>
          </a:p>
          <a:p>
            <a:pPr indent="-342900" lvl="0" marL="457200" rtl="0" algn="l">
              <a:lnSpc>
                <a:spcPct val="150000"/>
              </a:lnSpc>
              <a:spcBef>
                <a:spcPts val="0"/>
              </a:spcBef>
              <a:spcAft>
                <a:spcPts val="0"/>
              </a:spcAft>
              <a:buClr>
                <a:srgbClr val="000000"/>
              </a:buClr>
              <a:buSzPts val="1800"/>
              <a:buChar char="➢"/>
            </a:pPr>
            <a:r>
              <a:rPr lang="en" sz="1800">
                <a:solidFill>
                  <a:srgbClr val="000000"/>
                </a:solidFill>
              </a:rPr>
              <a:t>Q&amp;A</a:t>
            </a:r>
            <a:endParaRPr sz="18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2"/>
          <p:cNvSpPr txBox="1"/>
          <p:nvPr>
            <p:ph type="title"/>
          </p:nvPr>
        </p:nvSpPr>
        <p:spPr>
          <a:xfrm>
            <a:off x="7294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 WILD Localization</a:t>
            </a:r>
            <a:endParaRPr/>
          </a:p>
        </p:txBody>
      </p:sp>
      <p:sp>
        <p:nvSpPr>
          <p:cNvPr id="236" name="Google Shape;236;p32"/>
          <p:cNvSpPr txBox="1"/>
          <p:nvPr>
            <p:ph idx="1" type="body"/>
          </p:nvPr>
        </p:nvSpPr>
        <p:spPr>
          <a:xfrm>
            <a:off x="729450" y="4136225"/>
            <a:ext cx="2700300" cy="67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Average distance difference: 2.585</a:t>
            </a:r>
            <a:endParaRPr/>
          </a:p>
        </p:txBody>
      </p:sp>
      <p:pic>
        <p:nvPicPr>
          <p:cNvPr id="237" name="Google Shape;237;p32"/>
          <p:cNvPicPr preferRelativeResize="0"/>
          <p:nvPr/>
        </p:nvPicPr>
        <p:blipFill>
          <a:blip r:embed="rId3">
            <a:alphaModFix/>
          </a:blip>
          <a:stretch>
            <a:fillRect/>
          </a:stretch>
        </p:blipFill>
        <p:spPr>
          <a:xfrm>
            <a:off x="729450" y="1475800"/>
            <a:ext cx="7219950" cy="2276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7294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 Distance stdev</a:t>
            </a:r>
            <a:endParaRPr/>
          </a:p>
        </p:txBody>
      </p:sp>
      <p:sp>
        <p:nvSpPr>
          <p:cNvPr id="243" name="Google Shape;243;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4" name="Google Shape;244;p33" title="Chart"/>
          <p:cNvPicPr preferRelativeResize="0"/>
          <p:nvPr/>
        </p:nvPicPr>
        <p:blipFill>
          <a:blip r:embed="rId3">
            <a:alphaModFix/>
          </a:blip>
          <a:stretch>
            <a:fillRect/>
          </a:stretch>
        </p:blipFill>
        <p:spPr>
          <a:xfrm>
            <a:off x="124173" y="1682500"/>
            <a:ext cx="4307451" cy="2657475"/>
          </a:xfrm>
          <a:prstGeom prst="rect">
            <a:avLst/>
          </a:prstGeom>
          <a:noFill/>
          <a:ln>
            <a:noFill/>
          </a:ln>
        </p:spPr>
      </p:pic>
      <p:pic>
        <p:nvPicPr>
          <p:cNvPr id="245" name="Google Shape;245;p33" title="Chart"/>
          <p:cNvPicPr preferRelativeResize="0"/>
          <p:nvPr/>
        </p:nvPicPr>
        <p:blipFill>
          <a:blip r:embed="rId4">
            <a:alphaModFix/>
          </a:blip>
          <a:stretch>
            <a:fillRect/>
          </a:stretch>
        </p:blipFill>
        <p:spPr>
          <a:xfrm>
            <a:off x="4507825" y="1682500"/>
            <a:ext cx="4307457" cy="2657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7294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 RSSI stdev</a:t>
            </a:r>
            <a:endParaRPr/>
          </a:p>
        </p:txBody>
      </p:sp>
      <p:sp>
        <p:nvSpPr>
          <p:cNvPr id="251" name="Google Shape;251;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2" name="Google Shape;252;p34" title="Chart"/>
          <p:cNvPicPr preferRelativeResize="0"/>
          <p:nvPr/>
        </p:nvPicPr>
        <p:blipFill>
          <a:blip r:embed="rId3">
            <a:alphaModFix/>
          </a:blip>
          <a:stretch>
            <a:fillRect/>
          </a:stretch>
        </p:blipFill>
        <p:spPr>
          <a:xfrm>
            <a:off x="94841" y="1607350"/>
            <a:ext cx="4429260" cy="2732624"/>
          </a:xfrm>
          <a:prstGeom prst="rect">
            <a:avLst/>
          </a:prstGeom>
          <a:noFill/>
          <a:ln>
            <a:noFill/>
          </a:ln>
        </p:spPr>
      </p:pic>
      <p:pic>
        <p:nvPicPr>
          <p:cNvPr id="253" name="Google Shape;253;p34" title="Chart"/>
          <p:cNvPicPr preferRelativeResize="0"/>
          <p:nvPr/>
        </p:nvPicPr>
        <p:blipFill>
          <a:blip r:embed="rId4">
            <a:alphaModFix/>
          </a:blip>
          <a:stretch>
            <a:fillRect/>
          </a:stretch>
        </p:blipFill>
        <p:spPr>
          <a:xfrm>
            <a:off x="4648200" y="1607350"/>
            <a:ext cx="4429251" cy="273261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5"/>
          <p:cNvSpPr txBox="1"/>
          <p:nvPr>
            <p:ph type="title"/>
          </p:nvPr>
        </p:nvSpPr>
        <p:spPr>
          <a:xfrm>
            <a:off x="7294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 Findurcar</a:t>
            </a:r>
            <a:endParaRPr/>
          </a:p>
        </p:txBody>
      </p:sp>
      <p:sp>
        <p:nvSpPr>
          <p:cNvPr id="259" name="Google Shape;259;p35"/>
          <p:cNvSpPr txBox="1"/>
          <p:nvPr>
            <p:ph idx="1" type="body"/>
          </p:nvPr>
        </p:nvSpPr>
        <p:spPr>
          <a:xfrm>
            <a:off x="729450" y="1215200"/>
            <a:ext cx="7688700" cy="3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Motivations: </a:t>
            </a:r>
            <a:endParaRPr/>
          </a:p>
          <a:p>
            <a:pPr indent="-311150" lvl="0" marL="457200" rtl="0" algn="l">
              <a:spcBef>
                <a:spcPts val="1600"/>
              </a:spcBef>
              <a:spcAft>
                <a:spcPts val="0"/>
              </a:spcAft>
              <a:buSzPts val="1300"/>
              <a:buChar char="-"/>
            </a:pPr>
            <a:r>
              <a:rPr lang="en"/>
              <a:t>In a large scale parking lot, it is difficult to memorize the location of parked car and people are having trouble finding their cars.</a:t>
            </a:r>
            <a:endParaRPr/>
          </a:p>
          <a:p>
            <a:pPr indent="-311150" lvl="0" marL="457200" rtl="0" algn="l">
              <a:spcBef>
                <a:spcPts val="0"/>
              </a:spcBef>
              <a:spcAft>
                <a:spcPts val="0"/>
              </a:spcAft>
              <a:buSzPts val="1300"/>
              <a:buChar char="-"/>
            </a:pPr>
            <a:r>
              <a:rPr lang="en"/>
              <a:t>GPS signals </a:t>
            </a:r>
            <a:r>
              <a:rPr lang="en"/>
              <a:t>won’t</a:t>
            </a:r>
            <a:r>
              <a:rPr lang="en"/>
              <a:t> work when the parking </a:t>
            </a:r>
            <a:r>
              <a:rPr lang="en"/>
              <a:t>structure</a:t>
            </a:r>
            <a:r>
              <a:rPr lang="en"/>
              <a:t> is closed rooftop. </a:t>
            </a:r>
            <a:endParaRPr/>
          </a:p>
          <a:p>
            <a:pPr indent="-311150" lvl="0" marL="457200" rtl="0" algn="l">
              <a:spcBef>
                <a:spcPts val="0"/>
              </a:spcBef>
              <a:spcAft>
                <a:spcPts val="0"/>
              </a:spcAft>
              <a:buSzPts val="1300"/>
              <a:buChar char="-"/>
            </a:pPr>
            <a:r>
              <a:rPr lang="en"/>
              <a:t>Relative Accurate localization method needed to provide this service.</a:t>
            </a:r>
            <a:endParaRPr/>
          </a:p>
          <a:p>
            <a:pPr indent="-311150" lvl="0" marL="457200" rtl="0" algn="l">
              <a:spcBef>
                <a:spcPts val="0"/>
              </a:spcBef>
              <a:spcAft>
                <a:spcPts val="0"/>
              </a:spcAft>
              <a:buSzPts val="1300"/>
              <a:buChar char="-"/>
            </a:pPr>
            <a:r>
              <a:rPr lang="en"/>
              <a:t>Current solutions (such as Westfield, Santa Monica Parking Structure used cameras over all the parking spots) require lots of modifications to the parking structure and still failed to give directions based on user position.</a:t>
            </a:r>
            <a:endParaRPr/>
          </a:p>
          <a:p>
            <a:pPr indent="0" lvl="0" marL="0" rtl="0" algn="l">
              <a:spcBef>
                <a:spcPts val="1600"/>
              </a:spcBef>
              <a:spcAft>
                <a:spcPts val="0"/>
              </a:spcAft>
              <a:buNone/>
            </a:pPr>
            <a:r>
              <a:rPr lang="en"/>
              <a:t>Our App Features:</a:t>
            </a:r>
            <a:endParaRPr/>
          </a:p>
          <a:p>
            <a:pPr indent="-311150" lvl="0" marL="457200" rtl="0" algn="l">
              <a:spcBef>
                <a:spcPts val="1600"/>
              </a:spcBef>
              <a:spcAft>
                <a:spcPts val="0"/>
              </a:spcAft>
              <a:buSzPts val="1300"/>
              <a:buChar char="-"/>
            </a:pPr>
            <a:r>
              <a:rPr lang="en"/>
              <a:t>Requires minimal changes to the </a:t>
            </a:r>
            <a:r>
              <a:rPr lang="en"/>
              <a:t>parking</a:t>
            </a:r>
            <a:r>
              <a:rPr lang="en"/>
              <a:t> lots</a:t>
            </a:r>
            <a:endParaRPr/>
          </a:p>
          <a:p>
            <a:pPr indent="-311150" lvl="0" marL="457200" rtl="0" algn="l">
              <a:spcBef>
                <a:spcPts val="0"/>
              </a:spcBef>
              <a:spcAft>
                <a:spcPts val="0"/>
              </a:spcAft>
              <a:buSzPts val="1300"/>
              <a:buChar char="-"/>
            </a:pPr>
            <a:r>
              <a:rPr lang="en"/>
              <a:t>Gives real-time directions as user walks</a:t>
            </a:r>
            <a:endParaRPr/>
          </a:p>
          <a:p>
            <a:pPr indent="-311150" lvl="0" marL="457200" rtl="0" algn="l">
              <a:spcBef>
                <a:spcPts val="0"/>
              </a:spcBef>
              <a:spcAft>
                <a:spcPts val="0"/>
              </a:spcAft>
              <a:buSzPts val="1300"/>
              <a:buChar char="-"/>
            </a:pPr>
            <a:r>
              <a:rPr lang="en"/>
              <a:t>High Accuracy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6"/>
          <p:cNvSpPr txBox="1"/>
          <p:nvPr>
            <p:ph type="title"/>
          </p:nvPr>
        </p:nvSpPr>
        <p:spPr>
          <a:xfrm>
            <a:off x="729450" y="608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PoC Application</a:t>
            </a:r>
            <a:endParaRPr/>
          </a:p>
        </p:txBody>
      </p:sp>
      <p:sp>
        <p:nvSpPr>
          <p:cNvPr id="265" name="Google Shape;265;p36"/>
          <p:cNvSpPr txBox="1"/>
          <p:nvPr>
            <p:ph idx="1" type="body"/>
          </p:nvPr>
        </p:nvSpPr>
        <p:spPr>
          <a:xfrm>
            <a:off x="306425" y="1948475"/>
            <a:ext cx="4622700" cy="19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Basics:</a:t>
            </a:r>
            <a:endParaRPr/>
          </a:p>
          <a:p>
            <a:pPr indent="-311150" lvl="0" marL="457200" rtl="0" algn="l">
              <a:spcBef>
                <a:spcPts val="1600"/>
              </a:spcBef>
              <a:spcAft>
                <a:spcPts val="0"/>
              </a:spcAft>
              <a:buSzPts val="1300"/>
              <a:buChar char="-"/>
            </a:pPr>
            <a:r>
              <a:rPr lang="en"/>
              <a:t>Findurcar can display and record locations of your car when all three Google APs are presented</a:t>
            </a:r>
            <a:endParaRPr/>
          </a:p>
          <a:p>
            <a:pPr indent="-311150" lvl="0" marL="457200" rtl="0" algn="l">
              <a:spcBef>
                <a:spcPts val="0"/>
              </a:spcBef>
              <a:spcAft>
                <a:spcPts val="0"/>
              </a:spcAft>
              <a:buSzPts val="1300"/>
              <a:buChar char="-"/>
            </a:pPr>
            <a:r>
              <a:rPr lang="en"/>
              <a:t>Findurcar will display the direction to find your car based on your orientation (</a:t>
            </a:r>
            <a:r>
              <a:rPr lang="en" sz="1050">
                <a:solidFill>
                  <a:srgbClr val="778596"/>
                </a:solidFill>
                <a:highlight>
                  <a:srgbClr val="FFFFFF"/>
                </a:highlight>
                <a:latin typeface="Courier New"/>
                <a:ea typeface="Courier New"/>
                <a:cs typeface="Courier New"/>
                <a:sym typeface="Courier New"/>
              </a:rPr>
              <a:t>Sensor.TYPE_ROTATION_VECTOR </a:t>
            </a:r>
            <a:r>
              <a:rPr lang="en">
                <a:solidFill>
                  <a:srgbClr val="778596"/>
                </a:solidFill>
                <a:highlight>
                  <a:srgbClr val="FFFFFF"/>
                </a:highlight>
              </a:rPr>
              <a:t>used</a:t>
            </a:r>
            <a:r>
              <a:rPr lang="en"/>
              <a:t>)</a:t>
            </a:r>
            <a:endParaRPr/>
          </a:p>
          <a:p>
            <a:pPr indent="-311150" lvl="0" marL="457200" rtl="0" algn="l">
              <a:spcBef>
                <a:spcPts val="0"/>
              </a:spcBef>
              <a:spcAft>
                <a:spcPts val="0"/>
              </a:spcAft>
              <a:buSzPts val="1300"/>
              <a:buChar char="-"/>
            </a:pPr>
            <a:r>
              <a:rPr lang="en"/>
              <a:t>Directions will include the distance and orientation of your car</a:t>
            </a:r>
            <a:endParaRPr/>
          </a:p>
        </p:txBody>
      </p:sp>
      <p:pic>
        <p:nvPicPr>
          <p:cNvPr id="266" name="Google Shape;266;p36"/>
          <p:cNvPicPr preferRelativeResize="0"/>
          <p:nvPr/>
        </p:nvPicPr>
        <p:blipFill>
          <a:blip r:embed="rId3">
            <a:alphaModFix/>
          </a:blip>
          <a:stretch>
            <a:fillRect/>
          </a:stretch>
        </p:blipFill>
        <p:spPr>
          <a:xfrm>
            <a:off x="6361700" y="494800"/>
            <a:ext cx="2557925" cy="4548000"/>
          </a:xfrm>
          <a:prstGeom prst="rect">
            <a:avLst/>
          </a:prstGeom>
          <a:noFill/>
          <a:ln>
            <a:noFill/>
          </a:ln>
        </p:spPr>
      </p:pic>
      <p:sp>
        <p:nvSpPr>
          <p:cNvPr id="267" name="Google Shape;267;p36"/>
          <p:cNvSpPr/>
          <p:nvPr/>
        </p:nvSpPr>
        <p:spPr>
          <a:xfrm>
            <a:off x="6451925" y="1049000"/>
            <a:ext cx="2244600" cy="710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txBox="1"/>
          <p:nvPr/>
        </p:nvSpPr>
        <p:spPr>
          <a:xfrm>
            <a:off x="4929125" y="1091300"/>
            <a:ext cx="15228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Display Current Location</a:t>
            </a:r>
            <a:endParaRPr>
              <a:latin typeface="Lato"/>
              <a:ea typeface="Lato"/>
              <a:cs typeface="Lato"/>
              <a:sym typeface="Lato"/>
            </a:endParaRPr>
          </a:p>
        </p:txBody>
      </p:sp>
      <p:sp>
        <p:nvSpPr>
          <p:cNvPr id="269" name="Google Shape;269;p36"/>
          <p:cNvSpPr txBox="1"/>
          <p:nvPr/>
        </p:nvSpPr>
        <p:spPr>
          <a:xfrm>
            <a:off x="5352250" y="1703375"/>
            <a:ext cx="12012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Update Car Location</a:t>
            </a:r>
            <a:endParaRPr>
              <a:latin typeface="Lato"/>
              <a:ea typeface="Lato"/>
              <a:cs typeface="Lato"/>
              <a:sym typeface="Lato"/>
            </a:endParaRPr>
          </a:p>
        </p:txBody>
      </p:sp>
      <p:sp>
        <p:nvSpPr>
          <p:cNvPr id="270" name="Google Shape;270;p36"/>
          <p:cNvSpPr/>
          <p:nvPr/>
        </p:nvSpPr>
        <p:spPr>
          <a:xfrm>
            <a:off x="6451925" y="2216400"/>
            <a:ext cx="2244600" cy="710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6"/>
          <p:cNvSpPr txBox="1"/>
          <p:nvPr/>
        </p:nvSpPr>
        <p:spPr>
          <a:xfrm>
            <a:off x="5386325" y="2253275"/>
            <a:ext cx="11670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Display Car Location</a:t>
            </a:r>
            <a:endParaRPr>
              <a:latin typeface="Lato"/>
              <a:ea typeface="Lato"/>
              <a:cs typeface="Lato"/>
              <a:sym typeface="Lato"/>
            </a:endParaRPr>
          </a:p>
        </p:txBody>
      </p:sp>
      <p:sp>
        <p:nvSpPr>
          <p:cNvPr id="272" name="Google Shape;272;p36"/>
          <p:cNvSpPr txBox="1"/>
          <p:nvPr/>
        </p:nvSpPr>
        <p:spPr>
          <a:xfrm>
            <a:off x="5423300" y="2997725"/>
            <a:ext cx="11670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Main Display for Directions</a:t>
            </a:r>
            <a:endParaRPr>
              <a:latin typeface="Lato"/>
              <a:ea typeface="Lato"/>
              <a:cs typeface="Lato"/>
              <a:sym typeface="Lato"/>
            </a:endParaRPr>
          </a:p>
        </p:txBody>
      </p:sp>
      <p:sp>
        <p:nvSpPr>
          <p:cNvPr id="273" name="Google Shape;273;p36"/>
          <p:cNvSpPr txBox="1"/>
          <p:nvPr/>
        </p:nvSpPr>
        <p:spPr>
          <a:xfrm>
            <a:off x="7717975" y="3790075"/>
            <a:ext cx="15228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Turn on if WILD is used as APs</a:t>
            </a:r>
            <a:endParaRPr sz="1200">
              <a:latin typeface="Lato"/>
              <a:ea typeface="Lato"/>
              <a:cs typeface="Lato"/>
              <a:sym typeface="Lato"/>
            </a:endParaRPr>
          </a:p>
        </p:txBody>
      </p:sp>
      <p:sp>
        <p:nvSpPr>
          <p:cNvPr id="274" name="Google Shape;274;p36"/>
          <p:cNvSpPr txBox="1"/>
          <p:nvPr/>
        </p:nvSpPr>
        <p:spPr>
          <a:xfrm>
            <a:off x="6233200" y="4063775"/>
            <a:ext cx="11670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Display Current Location</a:t>
            </a:r>
            <a:endParaRPr>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7"/>
          <p:cNvSpPr txBox="1"/>
          <p:nvPr>
            <p:ph type="title"/>
          </p:nvPr>
        </p:nvSpPr>
        <p:spPr>
          <a:xfrm>
            <a:off x="7294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Localization Algorithm</a:t>
            </a:r>
            <a:endParaRPr/>
          </a:p>
        </p:txBody>
      </p:sp>
      <p:sp>
        <p:nvSpPr>
          <p:cNvPr id="280" name="Google Shape;280;p37"/>
          <p:cNvSpPr txBox="1"/>
          <p:nvPr>
            <p:ph idx="1" type="body"/>
          </p:nvPr>
        </p:nvSpPr>
        <p:spPr>
          <a:xfrm>
            <a:off x="729450" y="1405175"/>
            <a:ext cx="7688700" cy="365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3 Google APs @ (10,10), (15,20), (20,10):</a:t>
            </a:r>
            <a:endParaRPr/>
          </a:p>
          <a:p>
            <a:pPr indent="0" lvl="0" marL="0" rtl="0" algn="l">
              <a:spcBef>
                <a:spcPts val="1600"/>
              </a:spcBef>
              <a:spcAft>
                <a:spcPts val="1600"/>
              </a:spcAft>
              <a:buNone/>
            </a:pPr>
            <a:r>
              <a:t/>
            </a:r>
            <a:endParaRPr/>
          </a:p>
        </p:txBody>
      </p:sp>
      <p:sp>
        <p:nvSpPr>
          <p:cNvPr id="281" name="Google Shape;281;p37"/>
          <p:cNvSpPr txBox="1"/>
          <p:nvPr>
            <p:ph idx="1" type="body"/>
          </p:nvPr>
        </p:nvSpPr>
        <p:spPr>
          <a:xfrm>
            <a:off x="729450" y="2989100"/>
            <a:ext cx="7688700" cy="365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2</a:t>
            </a:r>
            <a:r>
              <a:rPr lang="en"/>
              <a:t> WILD APs @ (0,10), (0,20):</a:t>
            </a:r>
            <a:endParaRPr/>
          </a:p>
          <a:p>
            <a:pPr indent="0" lvl="0" marL="0" rtl="0" algn="l">
              <a:spcBef>
                <a:spcPts val="1600"/>
              </a:spcBef>
              <a:spcAft>
                <a:spcPts val="1600"/>
              </a:spcAft>
              <a:buNone/>
            </a:pPr>
            <a:r>
              <a:t/>
            </a:r>
            <a:endParaRPr/>
          </a:p>
        </p:txBody>
      </p:sp>
      <p:pic>
        <p:nvPicPr>
          <p:cNvPr id="282" name="Google Shape;282;p37"/>
          <p:cNvPicPr preferRelativeResize="0"/>
          <p:nvPr/>
        </p:nvPicPr>
        <p:blipFill>
          <a:blip r:embed="rId3">
            <a:alphaModFix/>
          </a:blip>
          <a:stretch>
            <a:fillRect/>
          </a:stretch>
        </p:blipFill>
        <p:spPr>
          <a:xfrm>
            <a:off x="3355800" y="1871300"/>
            <a:ext cx="2208183" cy="913425"/>
          </a:xfrm>
          <a:prstGeom prst="rect">
            <a:avLst/>
          </a:prstGeom>
          <a:noFill/>
          <a:ln>
            <a:noFill/>
          </a:ln>
        </p:spPr>
      </p:pic>
      <p:pic>
        <p:nvPicPr>
          <p:cNvPr id="283" name="Google Shape;283;p37"/>
          <p:cNvPicPr preferRelativeResize="0"/>
          <p:nvPr/>
        </p:nvPicPr>
        <p:blipFill>
          <a:blip r:embed="rId4">
            <a:alphaModFix/>
          </a:blip>
          <a:stretch>
            <a:fillRect/>
          </a:stretch>
        </p:blipFill>
        <p:spPr>
          <a:xfrm>
            <a:off x="3355800" y="3559175"/>
            <a:ext cx="2364025" cy="614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8"/>
          <p:cNvSpPr txBox="1"/>
          <p:nvPr>
            <p:ph type="title"/>
          </p:nvPr>
        </p:nvSpPr>
        <p:spPr>
          <a:xfrm>
            <a:off x="7294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Orientation</a:t>
            </a:r>
            <a:r>
              <a:rPr lang="en"/>
              <a:t> Algorithm</a:t>
            </a:r>
            <a:endParaRPr/>
          </a:p>
        </p:txBody>
      </p:sp>
      <p:sp>
        <p:nvSpPr>
          <p:cNvPr id="289" name="Google Shape;289;p38"/>
          <p:cNvSpPr txBox="1"/>
          <p:nvPr>
            <p:ph idx="1" type="body"/>
          </p:nvPr>
        </p:nvSpPr>
        <p:spPr>
          <a:xfrm>
            <a:off x="729450" y="1405175"/>
            <a:ext cx="7688700" cy="293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0" name="Google Shape;290;p38"/>
          <p:cNvPicPr preferRelativeResize="0"/>
          <p:nvPr/>
        </p:nvPicPr>
        <p:blipFill>
          <a:blip r:embed="rId3">
            <a:alphaModFix/>
          </a:blip>
          <a:stretch>
            <a:fillRect/>
          </a:stretch>
        </p:blipFill>
        <p:spPr>
          <a:xfrm>
            <a:off x="2172800" y="1244250"/>
            <a:ext cx="5861578" cy="4006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729450" y="6064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Time!</a:t>
            </a:r>
            <a:endParaRPr/>
          </a:p>
        </p:txBody>
      </p:sp>
      <p:pic>
        <p:nvPicPr>
          <p:cNvPr id="296" name="Google Shape;296;p39" title="findurcar_demo.mp4">
            <a:hlinkClick r:id="rId3"/>
          </p:cNvPr>
          <p:cNvPicPr preferRelativeResize="0"/>
          <p:nvPr/>
        </p:nvPicPr>
        <p:blipFill>
          <a:blip r:embed="rId4">
            <a:alphaModFix/>
          </a:blip>
          <a:stretch>
            <a:fillRect/>
          </a:stretch>
        </p:blipFill>
        <p:spPr>
          <a:xfrm>
            <a:off x="2287800" y="1463625"/>
            <a:ext cx="4572000" cy="3429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0"/>
          <p:cNvSpPr txBox="1"/>
          <p:nvPr>
            <p:ph type="title"/>
          </p:nvPr>
        </p:nvSpPr>
        <p:spPr>
          <a:xfrm>
            <a:off x="7294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302" name="Google Shape;302;p40"/>
          <p:cNvSpPr txBox="1"/>
          <p:nvPr>
            <p:ph idx="1" type="body"/>
          </p:nvPr>
        </p:nvSpPr>
        <p:spPr>
          <a:xfrm>
            <a:off x="727650" y="1478800"/>
            <a:ext cx="7688700" cy="25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Theoretical:</a:t>
            </a:r>
            <a:endParaRPr/>
          </a:p>
          <a:p>
            <a:pPr indent="-311150" lvl="0" marL="457200" rtl="0" algn="l">
              <a:spcBef>
                <a:spcPts val="1600"/>
              </a:spcBef>
              <a:spcAft>
                <a:spcPts val="0"/>
              </a:spcAft>
              <a:buSzPts val="1300"/>
              <a:buChar char="-"/>
            </a:pPr>
            <a:r>
              <a:rPr lang="en"/>
              <a:t>Improve localization precision by introducing sensor fusion</a:t>
            </a:r>
            <a:endParaRPr/>
          </a:p>
          <a:p>
            <a:pPr indent="-311150" lvl="0" marL="457200" rtl="0" algn="l">
              <a:spcBef>
                <a:spcPts val="0"/>
              </a:spcBef>
              <a:spcAft>
                <a:spcPts val="0"/>
              </a:spcAft>
              <a:buSzPts val="1300"/>
              <a:buChar char="-"/>
            </a:pPr>
            <a:r>
              <a:rPr lang="en"/>
              <a:t>Develop different algorithms to optimize the precision </a:t>
            </a:r>
            <a:endParaRPr/>
          </a:p>
          <a:p>
            <a:pPr indent="-311150" lvl="0" marL="457200" rtl="0" algn="l">
              <a:spcBef>
                <a:spcPts val="0"/>
              </a:spcBef>
              <a:spcAft>
                <a:spcPts val="0"/>
              </a:spcAft>
              <a:buSzPts val="1300"/>
              <a:buChar char="-"/>
            </a:pPr>
            <a:r>
              <a:rPr lang="en"/>
              <a:t>Collect more data with more accurate environment setup</a:t>
            </a:r>
            <a:endParaRPr/>
          </a:p>
          <a:p>
            <a:pPr indent="0" lvl="0" marL="0" rtl="0" algn="l">
              <a:spcBef>
                <a:spcPts val="1600"/>
              </a:spcBef>
              <a:spcAft>
                <a:spcPts val="0"/>
              </a:spcAft>
              <a:buNone/>
            </a:pPr>
            <a:r>
              <a:rPr lang="en"/>
              <a:t>Findurcar App:</a:t>
            </a:r>
            <a:endParaRPr/>
          </a:p>
          <a:p>
            <a:pPr indent="-311150" lvl="0" marL="457200" rtl="0" algn="l">
              <a:spcBef>
                <a:spcPts val="1600"/>
              </a:spcBef>
              <a:spcAft>
                <a:spcPts val="0"/>
              </a:spcAft>
              <a:buSzPts val="1300"/>
              <a:buChar char="-"/>
            </a:pPr>
            <a:r>
              <a:rPr lang="en"/>
              <a:t>Improve UI</a:t>
            </a:r>
            <a:endParaRPr/>
          </a:p>
          <a:p>
            <a:pPr indent="-311150" lvl="0" marL="457200" rtl="0" algn="l">
              <a:spcBef>
                <a:spcPts val="0"/>
              </a:spcBef>
              <a:spcAft>
                <a:spcPts val="0"/>
              </a:spcAft>
              <a:buSzPts val="1300"/>
              <a:buChar char="-"/>
            </a:pPr>
            <a:r>
              <a:rPr lang="en"/>
              <a:t>Add user-friendly functions like auto-recording</a:t>
            </a:r>
            <a:endParaRPr/>
          </a:p>
          <a:p>
            <a:pPr indent="-311150" lvl="0" marL="457200" rtl="0" algn="l">
              <a:spcBef>
                <a:spcPts val="0"/>
              </a:spcBef>
              <a:spcAft>
                <a:spcPts val="0"/>
              </a:spcAft>
              <a:buSzPts val="1300"/>
              <a:buChar char="-"/>
            </a:pPr>
            <a:r>
              <a:rPr lang="en"/>
              <a:t>Fuse the direction in a map view for given parking lot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1"/>
          <p:cNvSpPr txBox="1"/>
          <p:nvPr>
            <p:ph type="title"/>
          </p:nvPr>
        </p:nvSpPr>
        <p:spPr>
          <a:xfrm>
            <a:off x="729450" y="13555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Q&amp;A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99" name="Google Shape;99;p15"/>
          <p:cNvSpPr txBox="1"/>
          <p:nvPr>
            <p:ph idx="1" type="body"/>
          </p:nvPr>
        </p:nvSpPr>
        <p:spPr>
          <a:xfrm>
            <a:off x="729450" y="1368250"/>
            <a:ext cx="76887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a:t>
            </a:r>
            <a:r>
              <a:rPr b="1" lang="en"/>
              <a:t>Google WiFi RTT API </a:t>
            </a:r>
            <a:r>
              <a:rPr lang="en"/>
              <a:t>and </a:t>
            </a:r>
            <a:r>
              <a:rPr b="1" lang="en"/>
              <a:t>Google AP/WILD AP</a:t>
            </a:r>
            <a:r>
              <a:rPr lang="en"/>
              <a:t> to :</a:t>
            </a:r>
            <a:endParaRPr/>
          </a:p>
          <a:p>
            <a:pPr indent="0" lvl="0" marL="0" rtl="0" algn="l">
              <a:spcBef>
                <a:spcPts val="1600"/>
              </a:spcBef>
              <a:spcAft>
                <a:spcPts val="0"/>
              </a:spcAft>
              <a:buNone/>
            </a:pPr>
            <a:r>
              <a:rPr b="1" lang="en" u="sng"/>
              <a:t>Goal 1</a:t>
            </a:r>
            <a:r>
              <a:rPr lang="en"/>
              <a:t>: Characterizing WiFi RTT precision across different platforms and scenarios.</a:t>
            </a:r>
            <a:endParaRPr/>
          </a:p>
          <a:p>
            <a:pPr indent="0" lvl="0" marL="0" rtl="0" algn="l">
              <a:spcBef>
                <a:spcPts val="1600"/>
              </a:spcBef>
              <a:spcAft>
                <a:spcPts val="1600"/>
              </a:spcAft>
              <a:buNone/>
            </a:pPr>
            <a:r>
              <a:rPr b="1" lang="en" u="sng"/>
              <a:t>Goal 2</a:t>
            </a:r>
            <a:r>
              <a:rPr lang="en"/>
              <a:t>: Provide a Proof-of-Concept application for WiFi RTT-based car localization in parking lots</a:t>
            </a:r>
            <a:endParaRPr/>
          </a:p>
        </p:txBody>
      </p:sp>
      <p:pic>
        <p:nvPicPr>
          <p:cNvPr id="100" name="Google Shape;100;p15"/>
          <p:cNvPicPr preferRelativeResize="0"/>
          <p:nvPr/>
        </p:nvPicPr>
        <p:blipFill rotWithShape="1">
          <a:blip r:embed="rId3">
            <a:alphaModFix/>
          </a:blip>
          <a:srcRect b="0" l="51651" r="0" t="0"/>
          <a:stretch/>
        </p:blipFill>
        <p:spPr>
          <a:xfrm>
            <a:off x="4827669" y="2834425"/>
            <a:ext cx="3836100" cy="2038350"/>
          </a:xfrm>
          <a:prstGeom prst="rect">
            <a:avLst/>
          </a:prstGeom>
          <a:noFill/>
          <a:ln>
            <a:noFill/>
          </a:ln>
        </p:spPr>
      </p:pic>
      <p:pic>
        <p:nvPicPr>
          <p:cNvPr id="101" name="Google Shape;101;p15"/>
          <p:cNvPicPr preferRelativeResize="0"/>
          <p:nvPr/>
        </p:nvPicPr>
        <p:blipFill>
          <a:blip r:embed="rId4">
            <a:alphaModFix/>
          </a:blip>
          <a:stretch>
            <a:fillRect/>
          </a:stretch>
        </p:blipFill>
        <p:spPr>
          <a:xfrm>
            <a:off x="1668648" y="2786050"/>
            <a:ext cx="1587725" cy="1863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facts and backgrounds</a:t>
            </a:r>
            <a:endParaRPr/>
          </a:p>
        </p:txBody>
      </p:sp>
      <p:sp>
        <p:nvSpPr>
          <p:cNvPr id="107" name="Google Shape;107;p16"/>
          <p:cNvSpPr txBox="1"/>
          <p:nvPr>
            <p:ph idx="1" type="body"/>
          </p:nvPr>
        </p:nvSpPr>
        <p:spPr>
          <a:xfrm>
            <a:off x="729450" y="1818525"/>
            <a:ext cx="7688700" cy="2978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WiFi Fine Time Measurement (FTM) protocol introduced in IEEE 802.11-2016 (REV 802.11mc)</a:t>
            </a:r>
            <a:endParaRPr/>
          </a:p>
          <a:p>
            <a:pPr indent="-311150" lvl="0" marL="457200" rtl="0" algn="l">
              <a:spcBef>
                <a:spcPts val="0"/>
              </a:spcBef>
              <a:spcAft>
                <a:spcPts val="0"/>
              </a:spcAft>
              <a:buSzPts val="1300"/>
              <a:buChar char="-"/>
            </a:pPr>
            <a:r>
              <a:rPr lang="en"/>
              <a:t>WiFi FTM protocol is based on time-of-flight</a:t>
            </a:r>
            <a:endParaRPr/>
          </a:p>
          <a:p>
            <a:pPr indent="-311150" lvl="0" marL="457200" rtl="0" algn="l">
              <a:spcBef>
                <a:spcPts val="0"/>
              </a:spcBef>
              <a:spcAft>
                <a:spcPts val="0"/>
              </a:spcAft>
              <a:buSzPts val="1300"/>
              <a:buChar char="-"/>
            </a:pPr>
            <a:r>
              <a:rPr lang="en"/>
              <a:t>WiFi Certified Location™ was introduced in 2017</a:t>
            </a:r>
            <a:endParaRPr/>
          </a:p>
          <a:p>
            <a:pPr indent="-311150" lvl="0" marL="457200" rtl="0" algn="l">
              <a:spcBef>
                <a:spcPts val="0"/>
              </a:spcBef>
              <a:spcAft>
                <a:spcPts val="0"/>
              </a:spcAft>
              <a:buSzPts val="1300"/>
              <a:buChar char="-"/>
            </a:pPr>
            <a:r>
              <a:rPr lang="en"/>
              <a:t>Google introduced an Android API that support WiFi Round-Trip-Time(RTT) on I/O 2018</a:t>
            </a:r>
            <a:endParaRPr/>
          </a:p>
          <a:p>
            <a:pPr indent="-311150" lvl="0" marL="457200" rtl="0" algn="l">
              <a:spcBef>
                <a:spcPts val="0"/>
              </a:spcBef>
              <a:spcAft>
                <a:spcPts val="0"/>
              </a:spcAft>
              <a:buSzPts val="1300"/>
              <a:buChar char="-"/>
            </a:pPr>
            <a:r>
              <a:rPr lang="en"/>
              <a:t>Most initial verification experiments online are based on customized open platform</a:t>
            </a:r>
            <a:endParaRPr/>
          </a:p>
          <a:p>
            <a:pPr indent="-311150" lvl="0" marL="457200" rtl="0" algn="l">
              <a:spcBef>
                <a:spcPts val="0"/>
              </a:spcBef>
              <a:spcAft>
                <a:spcPts val="0"/>
              </a:spcAft>
              <a:buSzPts val="1300"/>
              <a:buChar char="-"/>
            </a:pPr>
            <a:r>
              <a:rPr lang="en"/>
              <a:t>There are few devices/APs support that protocol, we used Google’s Pixel Phone as devices, Google WiFi and WILD AP as the access points in our project</a:t>
            </a:r>
            <a:endParaRPr/>
          </a:p>
          <a:p>
            <a:pPr indent="-311150" lvl="0" marL="457200" rtl="0" algn="l">
              <a:spcBef>
                <a:spcPts val="0"/>
              </a:spcBef>
              <a:spcAft>
                <a:spcPts val="0"/>
              </a:spcAft>
              <a:buSzPts val="1300"/>
              <a:buChar char="-"/>
            </a:pPr>
            <a:r>
              <a:rPr lang="en"/>
              <a:t>Mainly Qualcomm and Intel WiFi chips are used in the WiFi FTM supported devices/APs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backgrounds - WiFi RTT</a:t>
            </a:r>
            <a:endParaRPr/>
          </a:p>
        </p:txBody>
      </p:sp>
      <p:sp>
        <p:nvSpPr>
          <p:cNvPr id="113" name="Google Shape;113;p17"/>
          <p:cNvSpPr txBox="1"/>
          <p:nvPr>
            <p:ph idx="1" type="body"/>
          </p:nvPr>
        </p:nvSpPr>
        <p:spPr>
          <a:xfrm>
            <a:off x="729450" y="3594900"/>
            <a:ext cx="4899000" cy="1174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Device not Sync.</a:t>
            </a:r>
            <a:endParaRPr/>
          </a:p>
          <a:p>
            <a:pPr indent="-311150" lvl="0" marL="457200" rtl="0" algn="l">
              <a:spcBef>
                <a:spcPts val="0"/>
              </a:spcBef>
              <a:spcAft>
                <a:spcPts val="0"/>
              </a:spcAft>
              <a:buSzPts val="1300"/>
              <a:buChar char="-"/>
            </a:pPr>
            <a:r>
              <a:rPr lang="en"/>
              <a:t>STA in ASAP mode</a:t>
            </a:r>
            <a:endParaRPr/>
          </a:p>
          <a:p>
            <a:pPr indent="-311150" lvl="0" marL="457200" rtl="0" algn="l">
              <a:spcBef>
                <a:spcPts val="0"/>
              </a:spcBef>
              <a:spcAft>
                <a:spcPts val="0"/>
              </a:spcAft>
              <a:buSzPts val="1300"/>
              <a:buChar char="-"/>
            </a:pPr>
            <a:r>
              <a:rPr lang="en"/>
              <a:t>Multiple FTMs per burst</a:t>
            </a:r>
            <a:endParaRPr/>
          </a:p>
          <a:p>
            <a:pPr indent="-311150" lvl="0" marL="457200" rtl="0" algn="l">
              <a:spcBef>
                <a:spcPts val="0"/>
              </a:spcBef>
              <a:spcAft>
                <a:spcPts val="0"/>
              </a:spcAft>
              <a:buSzPts val="1300"/>
              <a:buChar char="-"/>
            </a:pPr>
            <a:r>
              <a:t/>
            </a:r>
            <a:endParaRPr/>
          </a:p>
        </p:txBody>
      </p:sp>
      <p:pic>
        <p:nvPicPr>
          <p:cNvPr id="114" name="Google Shape;114;p17"/>
          <p:cNvPicPr preferRelativeResize="0"/>
          <p:nvPr/>
        </p:nvPicPr>
        <p:blipFill>
          <a:blip r:embed="rId3">
            <a:alphaModFix/>
          </a:blip>
          <a:stretch>
            <a:fillRect/>
          </a:stretch>
        </p:blipFill>
        <p:spPr>
          <a:xfrm>
            <a:off x="5778650" y="1495400"/>
            <a:ext cx="3181350" cy="3009900"/>
          </a:xfrm>
          <a:prstGeom prst="rect">
            <a:avLst/>
          </a:prstGeom>
          <a:noFill/>
          <a:ln>
            <a:noFill/>
          </a:ln>
        </p:spPr>
      </p:pic>
      <p:sp>
        <p:nvSpPr>
          <p:cNvPr id="115" name="Google Shape;115;p17"/>
          <p:cNvSpPr txBox="1"/>
          <p:nvPr/>
        </p:nvSpPr>
        <p:spPr>
          <a:xfrm>
            <a:off x="5876675" y="4339975"/>
            <a:ext cx="28854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Figure retrieved from M. Ibrahim, et. al, Verification: Accuracy Evaluation of WiFi Fine Time Measurements on an Open Platform</a:t>
            </a:r>
            <a:endParaRPr sz="800">
              <a:latin typeface="Lato"/>
              <a:ea typeface="Lato"/>
              <a:cs typeface="Lato"/>
              <a:sym typeface="Lato"/>
            </a:endParaRPr>
          </a:p>
        </p:txBody>
      </p:sp>
      <p:pic>
        <p:nvPicPr>
          <p:cNvPr id="116" name="Google Shape;116;p17"/>
          <p:cNvPicPr preferRelativeResize="0"/>
          <p:nvPr/>
        </p:nvPicPr>
        <p:blipFill>
          <a:blip r:embed="rId4">
            <a:alphaModFix/>
          </a:blip>
          <a:stretch>
            <a:fillRect/>
          </a:stretch>
        </p:blipFill>
        <p:spPr>
          <a:xfrm>
            <a:off x="856462" y="1335988"/>
            <a:ext cx="4327475" cy="2167175"/>
          </a:xfrm>
          <a:prstGeom prst="rect">
            <a:avLst/>
          </a:prstGeom>
          <a:noFill/>
          <a:ln>
            <a:noFill/>
          </a:ln>
        </p:spPr>
      </p:pic>
      <p:sp>
        <p:nvSpPr>
          <p:cNvPr id="117" name="Google Shape;117;p17"/>
          <p:cNvSpPr txBox="1"/>
          <p:nvPr/>
        </p:nvSpPr>
        <p:spPr>
          <a:xfrm>
            <a:off x="1043500" y="3417000"/>
            <a:ext cx="39534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latin typeface="Lato"/>
                <a:ea typeface="Lato"/>
                <a:cs typeface="Lato"/>
                <a:sym typeface="Lato"/>
              </a:rPr>
              <a:t>Figure retrieved from </a:t>
            </a:r>
            <a:r>
              <a:rPr i="1" lang="en" sz="800">
                <a:highlight>
                  <a:srgbClr val="FFFFFF"/>
                </a:highlight>
                <a:latin typeface="Lato"/>
                <a:ea typeface="Lato"/>
                <a:cs typeface="Lato"/>
                <a:sym typeface="Lato"/>
              </a:rPr>
              <a:t>Frank van Diggelen, Roy Want and Wei Wang</a:t>
            </a:r>
            <a:endParaRPr i="1" sz="800">
              <a:latin typeface="Lato"/>
              <a:ea typeface="Lato"/>
              <a:cs typeface="Lato"/>
              <a:sym typeface="Lato"/>
            </a:endParaRPr>
          </a:p>
        </p:txBody>
      </p:sp>
      <p:pic>
        <p:nvPicPr>
          <p:cNvPr id="118" name="Google Shape;118;p17"/>
          <p:cNvPicPr preferRelativeResize="0"/>
          <p:nvPr/>
        </p:nvPicPr>
        <p:blipFill>
          <a:blip r:embed="rId5">
            <a:alphaModFix/>
          </a:blip>
          <a:stretch>
            <a:fillRect/>
          </a:stretch>
        </p:blipFill>
        <p:spPr>
          <a:xfrm>
            <a:off x="1151325" y="4334600"/>
            <a:ext cx="3453274" cy="535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729450" y="697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RTT API</a:t>
            </a:r>
            <a:endParaRPr/>
          </a:p>
        </p:txBody>
      </p:sp>
      <p:sp>
        <p:nvSpPr>
          <p:cNvPr id="124" name="Google Shape;124;p18"/>
          <p:cNvSpPr txBox="1"/>
          <p:nvPr>
            <p:ph idx="1" type="body"/>
          </p:nvPr>
        </p:nvSpPr>
        <p:spPr>
          <a:xfrm>
            <a:off x="729450" y="1522750"/>
            <a:ext cx="7688700" cy="32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Procedures:</a:t>
            </a:r>
            <a:endParaRPr/>
          </a:p>
          <a:p>
            <a:pPr indent="-311150" lvl="0" marL="457200" rtl="0" algn="l">
              <a:spcBef>
                <a:spcPts val="1600"/>
              </a:spcBef>
              <a:spcAft>
                <a:spcPts val="0"/>
              </a:spcAft>
              <a:buSzPts val="1300"/>
              <a:buAutoNum type="arabicPeriod"/>
            </a:pPr>
            <a:r>
              <a:rPr lang="en"/>
              <a:t>Search for RTT-capable APs (based on WiFi beacons information elements)</a:t>
            </a:r>
            <a:endParaRPr/>
          </a:p>
          <a:p>
            <a:pPr indent="-311150" lvl="0" marL="457200" rtl="0" algn="l">
              <a:spcBef>
                <a:spcPts val="0"/>
              </a:spcBef>
              <a:spcAft>
                <a:spcPts val="0"/>
              </a:spcAft>
              <a:buSzPts val="1300"/>
              <a:buAutoNum type="arabicPeriod"/>
            </a:pPr>
            <a:r>
              <a:rPr lang="en"/>
              <a:t>Make FTM requests</a:t>
            </a:r>
            <a:endParaRPr/>
          </a:p>
          <a:p>
            <a:pPr indent="-311150" lvl="0" marL="457200" rtl="0" algn="l">
              <a:spcBef>
                <a:spcPts val="0"/>
              </a:spcBef>
              <a:spcAft>
                <a:spcPts val="0"/>
              </a:spcAft>
              <a:buSzPts val="1300"/>
              <a:buAutoNum type="arabicPeriod"/>
            </a:pPr>
            <a:r>
              <a:rPr lang="en"/>
              <a:t>Receive of FTM packets and send acknowledgment (upon request approval) (~8 FTMs per burst)</a:t>
            </a:r>
            <a:endParaRPr/>
          </a:p>
          <a:p>
            <a:pPr indent="-311150" lvl="0" marL="457200" rtl="0" algn="l">
              <a:spcBef>
                <a:spcPts val="0"/>
              </a:spcBef>
              <a:spcAft>
                <a:spcPts val="0"/>
              </a:spcAft>
              <a:buSzPts val="1300"/>
              <a:buAutoNum type="arabicPeriod"/>
            </a:pPr>
            <a:r>
              <a:rPr lang="en"/>
              <a:t>Receive of all the timestamps from AP and calculate distance</a:t>
            </a:r>
            <a:endParaRPr/>
          </a:p>
          <a:p>
            <a:pPr indent="0" lvl="0" marL="0" rtl="0" algn="l">
              <a:spcBef>
                <a:spcPts val="1600"/>
              </a:spcBef>
              <a:spcAft>
                <a:spcPts val="0"/>
              </a:spcAft>
              <a:buNone/>
            </a:pPr>
            <a:r>
              <a:rPr lang="en"/>
              <a:t>Features:</a:t>
            </a:r>
            <a:endParaRPr/>
          </a:p>
          <a:p>
            <a:pPr indent="-311150" lvl="0" marL="457200" rtl="0" algn="l">
              <a:spcBef>
                <a:spcPts val="1600"/>
              </a:spcBef>
              <a:spcAft>
                <a:spcPts val="0"/>
              </a:spcAft>
              <a:buSzPts val="1300"/>
              <a:buChar char="-"/>
            </a:pPr>
            <a:r>
              <a:rPr lang="en"/>
              <a:t>Means and Variances of all FTMs are retrievable </a:t>
            </a:r>
            <a:endParaRPr/>
          </a:p>
          <a:p>
            <a:pPr indent="-311150" lvl="0" marL="457200" rtl="0" algn="l">
              <a:spcBef>
                <a:spcPts val="0"/>
              </a:spcBef>
              <a:spcAft>
                <a:spcPts val="0"/>
              </a:spcAft>
              <a:buSzPts val="1300"/>
              <a:buChar char="-"/>
            </a:pPr>
            <a:r>
              <a:rPr lang="en"/>
              <a:t>The API is included in the Fused Location Provider for accurate indoor </a:t>
            </a:r>
            <a:r>
              <a:rPr lang="en"/>
              <a:t>localization</a:t>
            </a:r>
            <a:r>
              <a:rPr lang="en"/>
              <a:t> in the future</a:t>
            </a:r>
            <a:endParaRPr/>
          </a:p>
          <a:p>
            <a:pPr indent="-311150" lvl="0" marL="457200" rtl="0" algn="l">
              <a:spcBef>
                <a:spcPts val="0"/>
              </a:spcBef>
              <a:spcAft>
                <a:spcPts val="0"/>
              </a:spcAft>
              <a:buSzPts val="1300"/>
              <a:buChar char="-"/>
            </a:pPr>
            <a:r>
              <a:rPr lang="en"/>
              <a:t>Down to one-meter accuracy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729450" y="641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API</a:t>
            </a:r>
            <a:endParaRPr/>
          </a:p>
        </p:txBody>
      </p:sp>
      <p:sp>
        <p:nvSpPr>
          <p:cNvPr id="130" name="Google Shape;130;p19"/>
          <p:cNvSpPr txBox="1"/>
          <p:nvPr>
            <p:ph idx="1" type="body"/>
          </p:nvPr>
        </p:nvSpPr>
        <p:spPr>
          <a:xfrm>
            <a:off x="776450" y="3389800"/>
            <a:ext cx="7594800" cy="1453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666666"/>
              </a:buClr>
              <a:buSzPts val="1300"/>
              <a:buFont typeface="Arial"/>
              <a:buChar char="-"/>
            </a:pPr>
            <a:r>
              <a:rPr lang="en">
                <a:solidFill>
                  <a:srgbClr val="666666"/>
                </a:solidFill>
                <a:latin typeface="Arial"/>
                <a:ea typeface="Arial"/>
                <a:cs typeface="Arial"/>
                <a:sym typeface="Arial"/>
              </a:rPr>
              <a:t>Need to declare </a:t>
            </a:r>
            <a:r>
              <a:rPr i="1" lang="en">
                <a:solidFill>
                  <a:srgbClr val="666666"/>
                </a:solidFill>
                <a:latin typeface="Arial"/>
                <a:ea typeface="Arial"/>
                <a:cs typeface="Arial"/>
                <a:sym typeface="Arial"/>
              </a:rPr>
              <a:t>ACCESS_FINE_LOCATION</a:t>
            </a:r>
            <a:r>
              <a:rPr lang="en">
                <a:solidFill>
                  <a:srgbClr val="666666"/>
                </a:solidFill>
                <a:latin typeface="Arial"/>
                <a:ea typeface="Arial"/>
                <a:cs typeface="Arial"/>
                <a:sym typeface="Arial"/>
              </a:rPr>
              <a:t> in manifest file</a:t>
            </a:r>
            <a:endParaRPr>
              <a:solidFill>
                <a:srgbClr val="666666"/>
              </a:solidFill>
              <a:latin typeface="Arial"/>
              <a:ea typeface="Arial"/>
              <a:cs typeface="Arial"/>
              <a:sym typeface="Arial"/>
            </a:endParaRPr>
          </a:p>
          <a:p>
            <a:pPr indent="-311150" lvl="0" marL="457200" rtl="0" algn="l">
              <a:spcBef>
                <a:spcPts val="0"/>
              </a:spcBef>
              <a:spcAft>
                <a:spcPts val="0"/>
              </a:spcAft>
              <a:buClr>
                <a:srgbClr val="666666"/>
              </a:buClr>
              <a:buSzPts val="1300"/>
              <a:buChar char="-"/>
            </a:pPr>
            <a:r>
              <a:rPr lang="en">
                <a:solidFill>
                  <a:srgbClr val="666666"/>
                </a:solidFill>
                <a:latin typeface="Arial"/>
                <a:ea typeface="Arial"/>
                <a:cs typeface="Arial"/>
                <a:sym typeface="Arial"/>
              </a:rPr>
              <a:t>Can check if device support RTT using </a:t>
            </a:r>
            <a:r>
              <a:rPr i="1" lang="en">
                <a:solidFill>
                  <a:srgbClr val="666666"/>
                </a:solidFill>
                <a:highlight>
                  <a:srgbClr val="FFFFFF"/>
                </a:highlight>
                <a:latin typeface="Arial"/>
                <a:ea typeface="Arial"/>
                <a:cs typeface="Arial"/>
                <a:sym typeface="Arial"/>
              </a:rPr>
              <a:t>FEATURE_WIFI_RTT</a:t>
            </a:r>
            <a:r>
              <a:rPr lang="en">
                <a:solidFill>
                  <a:srgbClr val="666666"/>
                </a:solidFill>
                <a:highlight>
                  <a:srgbClr val="FFFFFF"/>
                </a:highlight>
                <a:latin typeface="Arial"/>
                <a:ea typeface="Arial"/>
                <a:cs typeface="Arial"/>
                <a:sym typeface="Arial"/>
              </a:rPr>
              <a:t> feature</a:t>
            </a:r>
            <a:endParaRPr>
              <a:solidFill>
                <a:srgbClr val="666666"/>
              </a:solidFill>
              <a:highlight>
                <a:srgbClr val="FFFFFF"/>
              </a:highlight>
              <a:latin typeface="Arial"/>
              <a:ea typeface="Arial"/>
              <a:cs typeface="Arial"/>
              <a:sym typeface="Arial"/>
            </a:endParaRPr>
          </a:p>
          <a:p>
            <a:pPr indent="-311150" lvl="0" marL="457200" rtl="0" algn="l">
              <a:spcBef>
                <a:spcPts val="0"/>
              </a:spcBef>
              <a:spcAft>
                <a:spcPts val="0"/>
              </a:spcAft>
              <a:buClr>
                <a:srgbClr val="666666"/>
              </a:buClr>
              <a:buSzPts val="1300"/>
              <a:buFont typeface="Arial"/>
              <a:buChar char="-"/>
            </a:pPr>
            <a:r>
              <a:rPr lang="en">
                <a:solidFill>
                  <a:srgbClr val="666666"/>
                </a:solidFill>
                <a:highlight>
                  <a:srgbClr val="FFFFFF"/>
                </a:highlight>
                <a:latin typeface="Arial"/>
                <a:ea typeface="Arial"/>
                <a:cs typeface="Arial"/>
                <a:sym typeface="Arial"/>
              </a:rPr>
              <a:t>Can check if an AP support RTT by calling </a:t>
            </a:r>
            <a:r>
              <a:rPr i="1" lang="en">
                <a:solidFill>
                  <a:srgbClr val="666666"/>
                </a:solidFill>
                <a:highlight>
                  <a:srgbClr val="FFFFFF"/>
                </a:highlight>
                <a:latin typeface="Arial"/>
                <a:ea typeface="Arial"/>
                <a:cs typeface="Arial"/>
                <a:sym typeface="Arial"/>
              </a:rPr>
              <a:t>is80211mcRepsonder()</a:t>
            </a:r>
            <a:r>
              <a:rPr lang="en">
                <a:solidFill>
                  <a:srgbClr val="666666"/>
                </a:solidFill>
                <a:highlight>
                  <a:srgbClr val="FFFFFF"/>
                </a:highlight>
                <a:latin typeface="Arial"/>
                <a:ea typeface="Arial"/>
                <a:cs typeface="Arial"/>
                <a:sym typeface="Arial"/>
              </a:rPr>
              <a:t> </a:t>
            </a:r>
            <a:endParaRPr>
              <a:solidFill>
                <a:srgbClr val="666666"/>
              </a:solidFill>
              <a:highlight>
                <a:srgbClr val="FFFFFF"/>
              </a:highlight>
              <a:latin typeface="Arial"/>
              <a:ea typeface="Arial"/>
              <a:cs typeface="Arial"/>
              <a:sym typeface="Arial"/>
            </a:endParaRPr>
          </a:p>
          <a:p>
            <a:pPr indent="-311150" lvl="0" marL="457200" rtl="0" algn="l">
              <a:spcBef>
                <a:spcPts val="0"/>
              </a:spcBef>
              <a:spcAft>
                <a:spcPts val="0"/>
              </a:spcAft>
              <a:buClr>
                <a:srgbClr val="666666"/>
              </a:buClr>
              <a:buSzPts val="1300"/>
              <a:buFont typeface="Arial"/>
              <a:buChar char="-"/>
            </a:pPr>
            <a:r>
              <a:rPr lang="en">
                <a:solidFill>
                  <a:srgbClr val="666666"/>
                </a:solidFill>
                <a:highlight>
                  <a:srgbClr val="FFFFFF"/>
                </a:highlight>
                <a:latin typeface="Arial"/>
                <a:ea typeface="Arial"/>
                <a:cs typeface="Arial"/>
                <a:sym typeface="Arial"/>
              </a:rPr>
              <a:t>System service </a:t>
            </a:r>
            <a:r>
              <a:rPr i="1" lang="en">
                <a:solidFill>
                  <a:srgbClr val="666666"/>
                </a:solidFill>
                <a:highlight>
                  <a:srgbClr val="FFFFFF"/>
                </a:highlight>
                <a:latin typeface="Arial"/>
                <a:ea typeface="Arial"/>
                <a:cs typeface="Arial"/>
                <a:sym typeface="Arial"/>
              </a:rPr>
              <a:t>WIFI_RTT_RANGING_SERVICE</a:t>
            </a:r>
            <a:r>
              <a:rPr lang="en">
                <a:solidFill>
                  <a:srgbClr val="666666"/>
                </a:solidFill>
                <a:highlight>
                  <a:srgbClr val="FFFFFF"/>
                </a:highlight>
                <a:latin typeface="Arial"/>
                <a:ea typeface="Arial"/>
                <a:cs typeface="Arial"/>
                <a:sym typeface="Arial"/>
              </a:rPr>
              <a:t> need to be granted permission for using the </a:t>
            </a:r>
            <a:r>
              <a:rPr i="1" lang="en">
                <a:solidFill>
                  <a:srgbClr val="666666"/>
                </a:solidFill>
                <a:highlight>
                  <a:srgbClr val="FFFFFF"/>
                </a:highlight>
                <a:latin typeface="Arial"/>
                <a:ea typeface="Arial"/>
                <a:cs typeface="Arial"/>
                <a:sym typeface="Arial"/>
              </a:rPr>
              <a:t>WiFiRTTManager</a:t>
            </a:r>
            <a:r>
              <a:rPr lang="en">
                <a:solidFill>
                  <a:srgbClr val="666666"/>
                </a:solidFill>
                <a:highlight>
                  <a:srgbClr val="FFFFFF"/>
                </a:highlight>
                <a:latin typeface="Arial"/>
                <a:ea typeface="Arial"/>
                <a:cs typeface="Arial"/>
                <a:sym typeface="Arial"/>
              </a:rPr>
              <a:t> in Android</a:t>
            </a:r>
            <a:endParaRPr>
              <a:solidFill>
                <a:srgbClr val="666666"/>
              </a:solidFill>
              <a:highlight>
                <a:srgbClr val="FFFFFF"/>
              </a:highlight>
              <a:latin typeface="Arial"/>
              <a:ea typeface="Arial"/>
              <a:cs typeface="Arial"/>
              <a:sym typeface="Arial"/>
            </a:endParaRPr>
          </a:p>
          <a:p>
            <a:pPr indent="-311150" lvl="0" marL="457200" rtl="0" algn="l">
              <a:spcBef>
                <a:spcPts val="0"/>
              </a:spcBef>
              <a:spcAft>
                <a:spcPts val="0"/>
              </a:spcAft>
              <a:buClr>
                <a:srgbClr val="666666"/>
              </a:buClr>
              <a:buSzPts val="1300"/>
              <a:buFont typeface="Arial"/>
              <a:buChar char="-"/>
            </a:pPr>
            <a:r>
              <a:rPr lang="en">
                <a:solidFill>
                  <a:srgbClr val="666666"/>
                </a:solidFill>
                <a:highlight>
                  <a:srgbClr val="FFFFFF"/>
                </a:highlight>
                <a:latin typeface="Arial"/>
                <a:ea typeface="Arial"/>
                <a:cs typeface="Arial"/>
                <a:sym typeface="Arial"/>
              </a:rPr>
              <a:t>RTT result could fail</a:t>
            </a:r>
            <a:endParaRPr>
              <a:solidFill>
                <a:srgbClr val="666666"/>
              </a:solidFill>
              <a:highlight>
                <a:srgbClr val="FFFFFF"/>
              </a:highlight>
              <a:latin typeface="Arial"/>
              <a:ea typeface="Arial"/>
              <a:cs typeface="Arial"/>
              <a:sym typeface="Arial"/>
            </a:endParaRPr>
          </a:p>
        </p:txBody>
      </p:sp>
      <p:pic>
        <p:nvPicPr>
          <p:cNvPr id="131" name="Google Shape;131;p19"/>
          <p:cNvPicPr preferRelativeResize="0"/>
          <p:nvPr/>
        </p:nvPicPr>
        <p:blipFill>
          <a:blip r:embed="rId3">
            <a:alphaModFix/>
          </a:blip>
          <a:stretch>
            <a:fillRect/>
          </a:stretch>
        </p:blipFill>
        <p:spPr>
          <a:xfrm>
            <a:off x="1596300" y="1385875"/>
            <a:ext cx="5955075" cy="597000"/>
          </a:xfrm>
          <a:prstGeom prst="rect">
            <a:avLst/>
          </a:prstGeom>
          <a:noFill/>
          <a:ln>
            <a:noFill/>
          </a:ln>
        </p:spPr>
      </p:pic>
      <p:pic>
        <p:nvPicPr>
          <p:cNvPr id="132" name="Google Shape;132;p19"/>
          <p:cNvPicPr preferRelativeResize="0"/>
          <p:nvPr/>
        </p:nvPicPr>
        <p:blipFill>
          <a:blip r:embed="rId4">
            <a:alphaModFix/>
          </a:blip>
          <a:stretch>
            <a:fillRect/>
          </a:stretch>
        </p:blipFill>
        <p:spPr>
          <a:xfrm>
            <a:off x="3040325" y="2753900"/>
            <a:ext cx="3067050" cy="704850"/>
          </a:xfrm>
          <a:prstGeom prst="rect">
            <a:avLst/>
          </a:prstGeom>
          <a:noFill/>
          <a:ln>
            <a:noFill/>
          </a:ln>
        </p:spPr>
      </p:pic>
      <p:pic>
        <p:nvPicPr>
          <p:cNvPr id="133" name="Google Shape;133;p19"/>
          <p:cNvPicPr preferRelativeResize="0"/>
          <p:nvPr/>
        </p:nvPicPr>
        <p:blipFill>
          <a:blip r:embed="rId5">
            <a:alphaModFix/>
          </a:blip>
          <a:stretch>
            <a:fillRect/>
          </a:stretch>
        </p:blipFill>
        <p:spPr>
          <a:xfrm>
            <a:off x="2014701" y="2066313"/>
            <a:ext cx="5118297" cy="535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7294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Hardwares</a:t>
            </a:r>
            <a:endParaRPr/>
          </a:p>
        </p:txBody>
      </p:sp>
      <p:sp>
        <p:nvSpPr>
          <p:cNvPr id="139" name="Google Shape;139;p20"/>
          <p:cNvSpPr txBox="1"/>
          <p:nvPr>
            <p:ph idx="1" type="body"/>
          </p:nvPr>
        </p:nvSpPr>
        <p:spPr>
          <a:xfrm>
            <a:off x="729450" y="1353550"/>
            <a:ext cx="2741100" cy="12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Device</a:t>
            </a:r>
            <a:r>
              <a:rPr lang="en"/>
              <a:t>: </a:t>
            </a:r>
            <a:endParaRPr/>
          </a:p>
          <a:p>
            <a:pPr indent="0" lvl="0" marL="0" rtl="0" algn="l">
              <a:spcBef>
                <a:spcPts val="1600"/>
              </a:spcBef>
              <a:spcAft>
                <a:spcPts val="0"/>
              </a:spcAft>
              <a:buNone/>
            </a:pPr>
            <a:r>
              <a:rPr lang="en"/>
              <a:t>Pixel 2 running Android P</a:t>
            </a:r>
            <a:endParaRPr/>
          </a:p>
          <a:p>
            <a:pPr indent="0" lvl="0" marL="0" rtl="0" algn="l">
              <a:spcBef>
                <a:spcPts val="1600"/>
              </a:spcBef>
              <a:spcAft>
                <a:spcPts val="0"/>
              </a:spcAft>
              <a:buNone/>
            </a:pPr>
            <a:r>
              <a:rPr lang="en"/>
              <a:t>SoC: Qualcomm Snapdragon 835</a:t>
            </a:r>
            <a:endParaRPr/>
          </a:p>
          <a:p>
            <a:pPr indent="0" lvl="0" marL="0" rtl="0" algn="l">
              <a:spcBef>
                <a:spcPts val="1600"/>
              </a:spcBef>
              <a:spcAft>
                <a:spcPts val="1600"/>
              </a:spcAft>
              <a:buNone/>
            </a:pPr>
            <a:r>
              <a:t/>
            </a:r>
            <a:endParaRPr/>
          </a:p>
        </p:txBody>
      </p:sp>
      <p:pic>
        <p:nvPicPr>
          <p:cNvPr id="140" name="Google Shape;140;p20"/>
          <p:cNvPicPr preferRelativeResize="0"/>
          <p:nvPr/>
        </p:nvPicPr>
        <p:blipFill>
          <a:blip r:embed="rId3">
            <a:alphaModFix/>
          </a:blip>
          <a:stretch>
            <a:fillRect/>
          </a:stretch>
        </p:blipFill>
        <p:spPr>
          <a:xfrm>
            <a:off x="786875" y="2736650"/>
            <a:ext cx="2412875" cy="1808700"/>
          </a:xfrm>
          <a:prstGeom prst="rect">
            <a:avLst/>
          </a:prstGeom>
          <a:noFill/>
          <a:ln>
            <a:noFill/>
          </a:ln>
        </p:spPr>
      </p:pic>
      <p:sp>
        <p:nvSpPr>
          <p:cNvPr id="141" name="Google Shape;141;p20"/>
          <p:cNvSpPr txBox="1"/>
          <p:nvPr>
            <p:ph idx="1" type="body"/>
          </p:nvPr>
        </p:nvSpPr>
        <p:spPr>
          <a:xfrm>
            <a:off x="3368825" y="1320450"/>
            <a:ext cx="3142500" cy="12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AP</a:t>
            </a:r>
            <a:r>
              <a:rPr lang="en"/>
              <a:t>: </a:t>
            </a:r>
            <a:endParaRPr/>
          </a:p>
          <a:p>
            <a:pPr indent="0" lvl="0" marL="0" rtl="0" algn="l">
              <a:spcBef>
                <a:spcPts val="1600"/>
              </a:spcBef>
              <a:spcAft>
                <a:spcPts val="0"/>
              </a:spcAft>
              <a:buNone/>
            </a:pPr>
            <a:r>
              <a:rPr lang="en"/>
              <a:t>Google WiFi with latest firmware update</a:t>
            </a:r>
            <a:endParaRPr/>
          </a:p>
          <a:p>
            <a:pPr indent="0" lvl="0" marL="0" rtl="0" algn="l">
              <a:spcBef>
                <a:spcPts val="1600"/>
              </a:spcBef>
              <a:spcAft>
                <a:spcPts val="1600"/>
              </a:spcAft>
              <a:buNone/>
            </a:pPr>
            <a:r>
              <a:rPr lang="en"/>
              <a:t>SoC: Qualcomm IPQ4019 Wave 2</a:t>
            </a:r>
            <a:endParaRPr/>
          </a:p>
        </p:txBody>
      </p:sp>
      <p:sp>
        <p:nvSpPr>
          <p:cNvPr id="142" name="Google Shape;142;p20"/>
          <p:cNvSpPr txBox="1"/>
          <p:nvPr>
            <p:ph idx="1" type="body"/>
          </p:nvPr>
        </p:nvSpPr>
        <p:spPr>
          <a:xfrm>
            <a:off x="6511325" y="1320450"/>
            <a:ext cx="3142500" cy="17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AP</a:t>
            </a:r>
            <a:r>
              <a:rPr lang="en"/>
              <a:t>: </a:t>
            </a:r>
            <a:endParaRPr/>
          </a:p>
          <a:p>
            <a:pPr indent="0" lvl="0" marL="0" rtl="0" algn="l">
              <a:spcBef>
                <a:spcPts val="1600"/>
              </a:spcBef>
              <a:spcAft>
                <a:spcPts val="0"/>
              </a:spcAft>
              <a:buNone/>
            </a:pPr>
            <a:r>
              <a:rPr lang="en"/>
              <a:t>WILD AP</a:t>
            </a:r>
            <a:endParaRPr/>
          </a:p>
          <a:p>
            <a:pPr indent="0" lvl="0" marL="0" rtl="0" algn="l">
              <a:spcBef>
                <a:spcPts val="1600"/>
              </a:spcBef>
              <a:spcAft>
                <a:spcPts val="0"/>
              </a:spcAft>
              <a:buNone/>
            </a:pPr>
            <a:r>
              <a:rPr lang="en"/>
              <a:t>Wireless Chip: Intel 8260AC</a:t>
            </a:r>
            <a:endParaRPr/>
          </a:p>
          <a:p>
            <a:pPr indent="0" lvl="0" marL="0" rtl="0" algn="l">
              <a:spcBef>
                <a:spcPts val="1600"/>
              </a:spcBef>
              <a:spcAft>
                <a:spcPts val="0"/>
              </a:spcAft>
              <a:buNone/>
            </a:pPr>
            <a:r>
              <a:rPr lang="en"/>
              <a:t>CPU: Intel Celeron J3455</a:t>
            </a:r>
            <a:endParaRPr/>
          </a:p>
          <a:p>
            <a:pPr indent="0" lvl="0" marL="0" rtl="0" algn="l">
              <a:spcBef>
                <a:spcPts val="1600"/>
              </a:spcBef>
              <a:spcAft>
                <a:spcPts val="1600"/>
              </a:spcAft>
              <a:buNone/>
            </a:pPr>
            <a:r>
              <a:t/>
            </a:r>
            <a:endParaRPr/>
          </a:p>
        </p:txBody>
      </p:sp>
      <p:pic>
        <p:nvPicPr>
          <p:cNvPr id="143" name="Google Shape;143;p20"/>
          <p:cNvPicPr preferRelativeResize="0"/>
          <p:nvPr/>
        </p:nvPicPr>
        <p:blipFill>
          <a:blip r:embed="rId4">
            <a:alphaModFix/>
          </a:blip>
          <a:stretch>
            <a:fillRect/>
          </a:stretch>
        </p:blipFill>
        <p:spPr>
          <a:xfrm>
            <a:off x="3577383" y="2727350"/>
            <a:ext cx="2431440" cy="1633850"/>
          </a:xfrm>
          <a:prstGeom prst="rect">
            <a:avLst/>
          </a:prstGeom>
          <a:noFill/>
          <a:ln>
            <a:noFill/>
          </a:ln>
        </p:spPr>
      </p:pic>
      <p:pic>
        <p:nvPicPr>
          <p:cNvPr id="144" name="Google Shape;144;p20"/>
          <p:cNvPicPr preferRelativeResize="0"/>
          <p:nvPr/>
        </p:nvPicPr>
        <p:blipFill>
          <a:blip r:embed="rId5">
            <a:alphaModFix/>
          </a:blip>
          <a:stretch>
            <a:fillRect/>
          </a:stretch>
        </p:blipFill>
        <p:spPr>
          <a:xfrm>
            <a:off x="6511325" y="3113025"/>
            <a:ext cx="2627290" cy="1440212"/>
          </a:xfrm>
          <a:prstGeom prst="rect">
            <a:avLst/>
          </a:prstGeom>
          <a:noFill/>
          <a:ln>
            <a:noFill/>
          </a:ln>
        </p:spPr>
      </p:pic>
      <p:sp>
        <p:nvSpPr>
          <p:cNvPr id="145" name="Google Shape;145;p20"/>
          <p:cNvSpPr txBox="1"/>
          <p:nvPr/>
        </p:nvSpPr>
        <p:spPr>
          <a:xfrm>
            <a:off x="184125" y="4753225"/>
            <a:ext cx="94698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latin typeface="Lato"/>
                <a:ea typeface="Lato"/>
                <a:cs typeface="Lato"/>
                <a:sym typeface="Lato"/>
                <a:hlinkClick r:id="rId6"/>
              </a:rPr>
              <a:t>https://www.wi-fi.org/news-events/newsroom/wi-fi-certified-location-brings-wi-fi-indoor-positioning-capabilities</a:t>
            </a:r>
            <a:endParaRPr sz="11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7294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Setups</a:t>
            </a:r>
            <a:endParaRPr/>
          </a:p>
        </p:txBody>
      </p:sp>
      <p:sp>
        <p:nvSpPr>
          <p:cNvPr id="151" name="Google Shape;151;p21"/>
          <p:cNvSpPr txBox="1"/>
          <p:nvPr>
            <p:ph idx="1" type="body"/>
          </p:nvPr>
        </p:nvSpPr>
        <p:spPr>
          <a:xfrm>
            <a:off x="729450" y="1402100"/>
            <a:ext cx="76887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power the APs: Car 12V supply -&gt; 12V to 110V AC </a:t>
            </a:r>
            <a:r>
              <a:rPr lang="en"/>
              <a:t>adapter</a:t>
            </a:r>
            <a:r>
              <a:rPr lang="en"/>
              <a:t> -&gt; Power Outlets/Extension Cord -&gt; APs</a:t>
            </a:r>
            <a:endParaRPr/>
          </a:p>
          <a:p>
            <a:pPr indent="0" lvl="0" marL="0" rtl="0" algn="l">
              <a:spcBef>
                <a:spcPts val="1600"/>
              </a:spcBef>
              <a:spcAft>
                <a:spcPts val="1600"/>
              </a:spcAft>
              <a:buNone/>
            </a:pPr>
            <a:r>
              <a:rPr lang="en"/>
              <a:t>Use tape measure to locate the APs and verify location</a:t>
            </a:r>
            <a:endParaRPr/>
          </a:p>
        </p:txBody>
      </p:sp>
      <p:pic>
        <p:nvPicPr>
          <p:cNvPr id="152" name="Google Shape;152;p21"/>
          <p:cNvPicPr preferRelativeResize="0"/>
          <p:nvPr/>
        </p:nvPicPr>
        <p:blipFill rotWithShape="1">
          <a:blip r:embed="rId3">
            <a:alphaModFix/>
          </a:blip>
          <a:srcRect b="39609" l="0" r="0" t="0"/>
          <a:stretch/>
        </p:blipFill>
        <p:spPr>
          <a:xfrm>
            <a:off x="1402650" y="2233400"/>
            <a:ext cx="6225973" cy="2819875"/>
          </a:xfrm>
          <a:prstGeom prst="rect">
            <a:avLst/>
          </a:prstGeom>
          <a:noFill/>
          <a:ln>
            <a:noFill/>
          </a:ln>
        </p:spPr>
      </p:pic>
      <p:sp>
        <p:nvSpPr>
          <p:cNvPr id="153" name="Google Shape;153;p21"/>
          <p:cNvSpPr/>
          <p:nvPr/>
        </p:nvSpPr>
        <p:spPr>
          <a:xfrm>
            <a:off x="2853750" y="4263700"/>
            <a:ext cx="270600" cy="270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6908875" y="4641700"/>
            <a:ext cx="270600" cy="270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5888200" y="4094775"/>
            <a:ext cx="270600" cy="270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